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notesMasterIdLst>
    <p:notesMasterId r:id="rId44"/>
  </p:notesMasterIdLst>
  <p:sldIdLst>
    <p:sldId id="531" r:id="rId5"/>
    <p:sldId id="2856" r:id="rId6"/>
    <p:sldId id="461" r:id="rId7"/>
    <p:sldId id="2858" r:id="rId8"/>
    <p:sldId id="2859" r:id="rId9"/>
    <p:sldId id="2860" r:id="rId10"/>
    <p:sldId id="2861" r:id="rId11"/>
    <p:sldId id="2862" r:id="rId12"/>
    <p:sldId id="2863" r:id="rId13"/>
    <p:sldId id="2864" r:id="rId14"/>
    <p:sldId id="2865" r:id="rId15"/>
    <p:sldId id="271" r:id="rId16"/>
    <p:sldId id="273" r:id="rId17"/>
    <p:sldId id="2866" r:id="rId18"/>
    <p:sldId id="265" r:id="rId19"/>
    <p:sldId id="264" r:id="rId20"/>
    <p:sldId id="2868" r:id="rId21"/>
    <p:sldId id="278" r:id="rId22"/>
    <p:sldId id="2869" r:id="rId23"/>
    <p:sldId id="2867" r:id="rId24"/>
    <p:sldId id="274" r:id="rId25"/>
    <p:sldId id="275" r:id="rId26"/>
    <p:sldId id="2870" r:id="rId27"/>
    <p:sldId id="2871" r:id="rId28"/>
    <p:sldId id="2283" r:id="rId29"/>
    <p:sldId id="2287" r:id="rId30"/>
    <p:sldId id="276" r:id="rId31"/>
    <p:sldId id="2872" r:id="rId32"/>
    <p:sldId id="267" r:id="rId33"/>
    <p:sldId id="491" r:id="rId34"/>
    <p:sldId id="488" r:id="rId35"/>
    <p:sldId id="489" r:id="rId36"/>
    <p:sldId id="487" r:id="rId37"/>
    <p:sldId id="2873" r:id="rId38"/>
    <p:sldId id="2874" r:id="rId39"/>
    <p:sldId id="281" r:id="rId40"/>
    <p:sldId id="282" r:id="rId41"/>
    <p:sldId id="2875" r:id="rId42"/>
    <p:sldId id="2854" r:id="rId43"/>
  </p:sldIdLst>
  <p:sldSz cx="14630400" cy="8229600"/>
  <p:notesSz cx="6858000" cy="9144000"/>
  <p:defaultTextStyle>
    <a:defPPr>
      <a:defRPr lang="en-US"/>
    </a:defPPr>
    <a:lvl1pPr marL="0" algn="l" defTabSz="731502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02" algn="l" defTabSz="731502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04" algn="l" defTabSz="731502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05" algn="l" defTabSz="731502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07" algn="l" defTabSz="731502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509" algn="l" defTabSz="731502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011" algn="l" defTabSz="731502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512" algn="l" defTabSz="731502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014" algn="l" defTabSz="731502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1" userDrawn="1">
          <p15:clr>
            <a:srgbClr val="A4A3A4"/>
          </p15:clr>
        </p15:guide>
        <p15:guide id="2" orient="horz" pos="4637" userDrawn="1">
          <p15:clr>
            <a:srgbClr val="A4A3A4"/>
          </p15:clr>
        </p15:guide>
        <p15:guide id="3" orient="horz" pos="3859" userDrawn="1">
          <p15:clr>
            <a:srgbClr val="A4A3A4"/>
          </p15:clr>
        </p15:guide>
        <p15:guide id="4" orient="horz" pos="5113" userDrawn="1">
          <p15:clr>
            <a:srgbClr val="A4A3A4"/>
          </p15:clr>
        </p15:guide>
        <p15:guide id="5" orient="horz" pos="2160" userDrawn="1">
          <p15:clr>
            <a:srgbClr val="A4A3A4"/>
          </p15:clr>
        </p15:guide>
        <p15:guide id="6" orient="horz" pos="2204" userDrawn="1">
          <p15:clr>
            <a:srgbClr val="A4A3A4"/>
          </p15:clr>
        </p15:guide>
        <p15:guide id="7" orient="horz" pos="3325" userDrawn="1">
          <p15:clr>
            <a:srgbClr val="A4A3A4"/>
          </p15:clr>
        </p15:guide>
        <p15:guide id="8" orient="horz" pos="200" userDrawn="1">
          <p15:clr>
            <a:srgbClr val="A4A3A4"/>
          </p15:clr>
        </p15:guide>
        <p15:guide id="9" orient="horz" pos="3370" userDrawn="1">
          <p15:clr>
            <a:srgbClr val="A4A3A4"/>
          </p15:clr>
        </p15:guide>
        <p15:guide id="10" orient="horz" pos="4574" userDrawn="1">
          <p15:clr>
            <a:srgbClr val="A4A3A4"/>
          </p15:clr>
        </p15:guide>
        <p15:guide id="11" pos="1536" userDrawn="1">
          <p15:clr>
            <a:srgbClr val="A4A3A4"/>
          </p15:clr>
        </p15:guide>
        <p15:guide id="12" pos="2808" userDrawn="1">
          <p15:clr>
            <a:srgbClr val="A4A3A4"/>
          </p15:clr>
        </p15:guide>
        <p15:guide id="13" pos="4613" userDrawn="1">
          <p15:clr>
            <a:srgbClr val="A4A3A4"/>
          </p15:clr>
        </p15:guide>
        <p15:guide id="14" pos="4031" userDrawn="1">
          <p15:clr>
            <a:srgbClr val="A4A3A4"/>
          </p15:clr>
        </p15:guide>
        <p15:guide id="15" pos="7664" userDrawn="1">
          <p15:clr>
            <a:srgbClr val="A4A3A4"/>
          </p15:clr>
        </p15:guide>
        <p15:guide id="16" pos="3979" userDrawn="1">
          <p15:clr>
            <a:srgbClr val="A4A3A4"/>
          </p15:clr>
        </p15:guide>
        <p15:guide id="17" pos="2755" userDrawn="1">
          <p15:clr>
            <a:srgbClr val="A4A3A4"/>
          </p15:clr>
        </p15:guide>
        <p15:guide id="18" pos="1579" userDrawn="1">
          <p15:clr>
            <a:srgbClr val="A4A3A4"/>
          </p15:clr>
        </p15:guide>
        <p15:guide id="19" pos="7709" userDrawn="1">
          <p15:clr>
            <a:srgbClr val="A4A3A4"/>
          </p15:clr>
        </p15:guide>
        <p15:guide id="20" pos="5212" userDrawn="1">
          <p15:clr>
            <a:srgbClr val="A4A3A4"/>
          </p15:clr>
        </p15:guide>
        <p15:guide id="21" userDrawn="1">
          <p15:clr>
            <a:srgbClr val="A4A3A4"/>
          </p15:clr>
        </p15:guide>
        <p15:guide id="22" pos="5256" userDrawn="1">
          <p15:clr>
            <a:srgbClr val="A4A3A4"/>
          </p15:clr>
        </p15:guide>
        <p15:guide id="23" pos="6436" userDrawn="1">
          <p15:clr>
            <a:srgbClr val="A4A3A4"/>
          </p15:clr>
        </p15:guide>
        <p15:guide id="24" pos="6485" userDrawn="1">
          <p15:clr>
            <a:srgbClr val="A4A3A4"/>
          </p15:clr>
        </p15:guide>
        <p15:guide id="25" pos="8870" userDrawn="1">
          <p15:clr>
            <a:srgbClr val="A4A3A4"/>
          </p15:clr>
        </p15:guide>
        <p15:guide id="26" pos="352" userDrawn="1">
          <p15:clr>
            <a:srgbClr val="A4A3A4"/>
          </p15:clr>
        </p15:guide>
        <p15:guide id="27" pos="557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46F"/>
    <a:srgbClr val="FFE17B"/>
    <a:srgbClr val="595A5D"/>
    <a:srgbClr val="414042"/>
    <a:srgbClr val="DCDCDC"/>
    <a:srgbClr val="4F81BD"/>
    <a:srgbClr val="0C9B2E"/>
    <a:srgbClr val="FFFAD0"/>
    <a:srgbClr val="FFF8AE"/>
    <a:srgbClr val="FCB6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53" autoAdjust="0"/>
    <p:restoredTop sz="76165" autoAdjust="0"/>
  </p:normalViewPr>
  <p:slideViewPr>
    <p:cSldViewPr snapToGrid="0" showGuides="1">
      <p:cViewPr varScale="1">
        <p:scale>
          <a:sx n="82" d="100"/>
          <a:sy n="82" d="100"/>
        </p:scale>
        <p:origin x="1512" y="168"/>
      </p:cViewPr>
      <p:guideLst>
        <p:guide orient="horz" pos="1031"/>
        <p:guide orient="horz" pos="4637"/>
        <p:guide orient="horz" pos="3859"/>
        <p:guide orient="horz" pos="5113"/>
        <p:guide orient="horz" pos="2160"/>
        <p:guide orient="horz" pos="2204"/>
        <p:guide orient="horz" pos="3325"/>
        <p:guide orient="horz" pos="200"/>
        <p:guide orient="horz" pos="3370"/>
        <p:guide orient="horz" pos="4574"/>
        <p:guide pos="1536"/>
        <p:guide pos="2808"/>
        <p:guide pos="4613"/>
        <p:guide pos="4031"/>
        <p:guide pos="7664"/>
        <p:guide pos="3979"/>
        <p:guide pos="2755"/>
        <p:guide pos="1579"/>
        <p:guide pos="7709"/>
        <p:guide pos="5212"/>
        <p:guide/>
        <p:guide pos="5256"/>
        <p:guide pos="6436"/>
        <p:guide pos="6485"/>
        <p:guide pos="8870"/>
        <p:guide pos="352"/>
        <p:guide pos="55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5" d="100"/>
        <a:sy n="185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0B25AC41-3BEC-9247-8322-91B80C013F2D}" type="datetimeFigureOut">
              <a:rPr lang="en-US" smtClean="0"/>
              <a:pPr/>
              <a:t>7/8/20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31502" rtl="0" eaLnBrk="1" latinLnBrk="0" hangingPunct="1">
      <a:defRPr sz="1920" b="0" i="0" kern="1200">
        <a:solidFill>
          <a:schemeClr val="tx1"/>
        </a:solidFill>
        <a:latin typeface="Amazon Ember Regular" charset="0"/>
        <a:ea typeface="+mn-ea"/>
        <a:cs typeface="+mn-cs"/>
      </a:defRPr>
    </a:lvl1pPr>
    <a:lvl2pPr marL="731502" algn="l" defTabSz="731502" rtl="0" eaLnBrk="1" latinLnBrk="0" hangingPunct="1">
      <a:defRPr sz="1920" b="0" i="0" kern="1200">
        <a:solidFill>
          <a:schemeClr val="tx1"/>
        </a:solidFill>
        <a:latin typeface="Amazon Ember Regular" charset="0"/>
        <a:ea typeface="+mn-ea"/>
        <a:cs typeface="+mn-cs"/>
      </a:defRPr>
    </a:lvl2pPr>
    <a:lvl3pPr marL="1463004" algn="l" defTabSz="731502" rtl="0" eaLnBrk="1" latinLnBrk="0" hangingPunct="1">
      <a:defRPr sz="1920" b="0" i="0" kern="1200">
        <a:solidFill>
          <a:schemeClr val="tx1"/>
        </a:solidFill>
        <a:latin typeface="Amazon Ember Regular" charset="0"/>
        <a:ea typeface="+mn-ea"/>
        <a:cs typeface="+mn-cs"/>
      </a:defRPr>
    </a:lvl3pPr>
    <a:lvl4pPr marL="2194505" algn="l" defTabSz="731502" rtl="0" eaLnBrk="1" latinLnBrk="0" hangingPunct="1">
      <a:defRPr sz="1920" b="0" i="0" kern="1200">
        <a:solidFill>
          <a:schemeClr val="tx1"/>
        </a:solidFill>
        <a:latin typeface="Amazon Ember Regular" charset="0"/>
        <a:ea typeface="+mn-ea"/>
        <a:cs typeface="+mn-cs"/>
      </a:defRPr>
    </a:lvl4pPr>
    <a:lvl5pPr marL="2926007" algn="l" defTabSz="731502" rtl="0" eaLnBrk="1" latinLnBrk="0" hangingPunct="1">
      <a:defRPr sz="1920" b="0" i="0" kern="1200">
        <a:solidFill>
          <a:schemeClr val="tx1"/>
        </a:solidFill>
        <a:latin typeface="Amazon Ember Regular" charset="0"/>
        <a:ea typeface="+mn-ea"/>
        <a:cs typeface="+mn-cs"/>
      </a:defRPr>
    </a:lvl5pPr>
    <a:lvl6pPr marL="3657509" algn="l" defTabSz="731502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011" algn="l" defTabSz="731502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512" algn="l" defTabSz="731502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014" algn="l" defTabSz="731502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505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87253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5173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bg2"/>
                </a:solidFill>
              </a:rPr>
              <a:t>Zone Apex integration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bg2"/>
                </a:solidFill>
              </a:rPr>
              <a:t>ELB, S3, CloudFront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922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4949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891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2528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987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596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182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609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352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920" b="0" i="0" kern="1200" dirty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 If you want to enable routing of traffic between VPC B and VPC C, you must create a unique VPC peering connection between them.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8154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920" b="0" i="0" kern="1200" dirty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Managing point-to-point connectivity across many Amazon VPCs can be operationally costly and cumbersome.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5713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BA694C-4A62-F246-BA76-761295EC68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780639" y="6329637"/>
            <a:ext cx="5892800" cy="693419"/>
          </a:xfrm>
        </p:spPr>
        <p:txBody>
          <a:bodyPr>
            <a:normAutofit/>
          </a:bodyPr>
          <a:lstStyle>
            <a:lvl1pPr marL="0" indent="0" algn="l">
              <a:buNone/>
              <a:defRPr sz="2560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0639" y="6939236"/>
            <a:ext cx="5892800" cy="591821"/>
          </a:xfrm>
        </p:spPr>
        <p:txBody>
          <a:bodyPr>
            <a:normAutofit/>
          </a:bodyPr>
          <a:lstStyle>
            <a:lvl1pPr marL="0" indent="0" algn="l">
              <a:buNone/>
              <a:defRPr sz="256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780639" y="3053166"/>
            <a:ext cx="11719981" cy="1191259"/>
          </a:xfrm>
        </p:spPr>
        <p:txBody>
          <a:bodyPr>
            <a:noAutofit/>
          </a:bodyPr>
          <a:lstStyle>
            <a:lvl1pPr marL="0" indent="0" algn="l">
              <a:buNone/>
              <a:defRPr sz="64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80639" y="4253722"/>
            <a:ext cx="9666532" cy="780558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19" y="699290"/>
            <a:ext cx="1567031" cy="936846"/>
          </a:xfrm>
          <a:prstGeom prst="rect">
            <a:avLst/>
          </a:prstGeom>
        </p:spPr>
      </p:pic>
      <p:pic>
        <p:nvPicPr>
          <p:cNvPr id="11" name="Picture 10" descr="A picture containing circuit&#10;&#10;Description automatically generated">
            <a:extLst>
              <a:ext uri="{FF2B5EF4-FFF2-40B4-BE49-F238E27FC236}">
                <a16:creationId xmlns:a16="http://schemas.microsoft.com/office/drawing/2014/main" id="{DE478DF5-CA60-CC48-BD1D-F2B41B2E8F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38165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14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23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024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782640" y="7683901"/>
            <a:ext cx="484443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20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104724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" t="265" r="1" b="-1674"/>
          <a:stretch/>
        </p:blipFill>
        <p:spPr>
          <a:xfrm>
            <a:off x="0" y="1"/>
            <a:ext cx="14630400" cy="8388379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516342" y="-4548145"/>
            <a:ext cx="184731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84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60" y="9767945"/>
            <a:ext cx="184731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840"/>
          </a:p>
        </p:txBody>
      </p:sp>
      <p:sp>
        <p:nvSpPr>
          <p:cNvPr id="9" name="TextBox 8"/>
          <p:cNvSpPr txBox="1"/>
          <p:nvPr userDrawn="1"/>
        </p:nvSpPr>
        <p:spPr>
          <a:xfrm>
            <a:off x="782640" y="7683901"/>
            <a:ext cx="484443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20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58638" y="2679086"/>
            <a:ext cx="9711265" cy="2001068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2302" y="7531058"/>
            <a:ext cx="709381" cy="4241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516342" y="-4548145"/>
            <a:ext cx="184731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84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60" y="9767945"/>
            <a:ext cx="184731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840"/>
          </a:p>
        </p:txBody>
      </p:sp>
      <p:sp>
        <p:nvSpPr>
          <p:cNvPr id="9" name="TextBox 8"/>
          <p:cNvSpPr txBox="1"/>
          <p:nvPr userDrawn="1"/>
        </p:nvSpPr>
        <p:spPr>
          <a:xfrm>
            <a:off x="782640" y="7683901"/>
            <a:ext cx="484443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20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960418" y="1488240"/>
            <a:ext cx="9711265" cy="2001068"/>
          </a:xfrm>
        </p:spPr>
        <p:txBody>
          <a:bodyPr anchor="ctr" anchorCtr="0">
            <a:noAutofit/>
          </a:bodyPr>
          <a:lstStyle>
            <a:lvl1pPr algn="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2302" y="7531058"/>
            <a:ext cx="709381" cy="4241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516342" y="-4548145"/>
            <a:ext cx="184731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84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60" y="9767945"/>
            <a:ext cx="184731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840"/>
          </a:p>
        </p:txBody>
      </p:sp>
      <p:sp>
        <p:nvSpPr>
          <p:cNvPr id="9" name="TextBox 8"/>
          <p:cNvSpPr txBox="1"/>
          <p:nvPr userDrawn="1"/>
        </p:nvSpPr>
        <p:spPr>
          <a:xfrm>
            <a:off x="782640" y="7683901"/>
            <a:ext cx="484443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20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58638" y="2679086"/>
            <a:ext cx="9711265" cy="2001068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2302" y="7531058"/>
            <a:ext cx="709381" cy="4241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5123" y="2481331"/>
            <a:ext cx="12435840" cy="1634490"/>
          </a:xfrm>
        </p:spPr>
        <p:txBody>
          <a:bodyPr anchor="ctr">
            <a:noAutofit/>
          </a:bodyPr>
          <a:lstStyle>
            <a:lvl1pPr algn="l">
              <a:defRPr sz="6400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80639" y="4115821"/>
            <a:ext cx="5892800" cy="693419"/>
          </a:xfrm>
        </p:spPr>
        <p:txBody>
          <a:bodyPr>
            <a:normAutofit/>
          </a:bodyPr>
          <a:lstStyle>
            <a:lvl1pPr marL="0" indent="0" algn="l">
              <a:buNone/>
              <a:defRPr sz="256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248739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63289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_Bulleted_Sectio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6C5D45-2516-944B-852E-9416AD2871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39" y="1645920"/>
            <a:ext cx="6400800" cy="5089616"/>
          </a:xfrm>
          <a:prstGeom prst="rect">
            <a:avLst/>
          </a:prstGeom>
        </p:spPr>
        <p:txBody>
          <a:bodyPr anchor="ctr"/>
          <a:lstStyle>
            <a:lvl5pPr>
              <a:defRPr sz="19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680DD99-A52C-8C44-9396-106AF36BB4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58100" y="1645920"/>
            <a:ext cx="6400800" cy="5089616"/>
          </a:xfrm>
          <a:prstGeom prst="rect">
            <a:avLst/>
          </a:prstGeom>
        </p:spPr>
        <p:txBody>
          <a:bodyPr anchor="ctr"/>
          <a:lstStyle>
            <a:lvl5pPr>
              <a:defRPr sz="19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603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9"/>
            <a:ext cx="13128486" cy="87318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1188690" indent="-457188">
              <a:buFont typeface="Arial"/>
              <a:buChar char="•"/>
              <a:defRPr>
                <a:solidFill>
                  <a:schemeClr val="bg1"/>
                </a:solidFill>
              </a:defRPr>
            </a:lvl2pPr>
            <a:lvl3pPr marL="1828754" indent="-365750">
              <a:buFont typeface="Arial"/>
              <a:buChar char="•"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459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9"/>
            <a:ext cx="13128486" cy="87318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538581" y="1616654"/>
            <a:ext cx="13132387" cy="5827081"/>
          </a:xfrm>
          <a:noFill/>
        </p:spPr>
        <p:txBody>
          <a:bodyPr/>
          <a:lstStyle>
            <a:lvl1pPr marL="0" indent="0">
              <a:buNone/>
              <a:defRPr lang="en-US" sz="176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731502" indent="0">
              <a:buNone/>
              <a:defRPr>
                <a:latin typeface="Lucida Console" panose="020B0609040504020204" pitchFamily="49" charset="0"/>
              </a:defRPr>
            </a:lvl2pPr>
            <a:lvl3pPr marL="1463004" indent="0">
              <a:buNone/>
              <a:defRPr>
                <a:latin typeface="Lucida Console" panose="020B0609040504020204" pitchFamily="49" charset="0"/>
              </a:defRPr>
            </a:lvl3pPr>
            <a:lvl4pPr marL="2194505" indent="0">
              <a:buNone/>
              <a:defRPr>
                <a:latin typeface="Lucida Console" panose="020B0609040504020204" pitchFamily="49" charset="0"/>
              </a:defRPr>
            </a:lvl4pPr>
            <a:lvl5pPr marL="2926007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224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76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4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76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4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76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4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76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4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76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4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76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4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76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4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76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4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76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4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76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4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76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4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76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4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76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4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76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968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230" y="3150724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F6E3FDF-A714-DC4B-936B-2119FA99F6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18225" y="-66502"/>
            <a:ext cx="14748625" cy="829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9"/>
            <a:ext cx="13128486" cy="873186"/>
          </a:xfrm>
        </p:spPr>
        <p:txBody>
          <a:bodyPr>
            <a:normAutofit/>
          </a:bodyPr>
          <a:lstStyle>
            <a:lvl1pPr>
              <a:defRPr sz="448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720" y="1620013"/>
            <a:ext cx="6461760" cy="5555317"/>
          </a:xfrm>
        </p:spPr>
        <p:txBody>
          <a:bodyPr/>
          <a:lstStyle>
            <a:lvl1pPr>
              <a:defRPr sz="352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2560">
                <a:solidFill>
                  <a:schemeClr val="bg1"/>
                </a:solidFill>
              </a:defRPr>
            </a:lvl3pPr>
            <a:lvl4pPr>
              <a:defRPr sz="2560">
                <a:solidFill>
                  <a:schemeClr val="bg1"/>
                </a:solidFill>
              </a:defRPr>
            </a:lvl4pPr>
            <a:lvl5pPr>
              <a:defRPr sz="2560">
                <a:solidFill>
                  <a:schemeClr val="bg1"/>
                </a:solidFill>
              </a:defRPr>
            </a:lvl5pPr>
            <a:lvl6pPr>
              <a:defRPr sz="2880"/>
            </a:lvl6pPr>
            <a:lvl7pPr>
              <a:defRPr sz="2880"/>
            </a:lvl7pPr>
            <a:lvl8pPr>
              <a:defRPr sz="2880"/>
            </a:lvl8pPr>
            <a:lvl9pPr>
              <a:defRPr sz="28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39320" y="1620013"/>
            <a:ext cx="6461760" cy="5555317"/>
          </a:xfrm>
        </p:spPr>
        <p:txBody>
          <a:bodyPr/>
          <a:lstStyle>
            <a:lvl1pPr>
              <a:defRPr sz="352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2560">
                <a:solidFill>
                  <a:schemeClr val="bg1"/>
                </a:solidFill>
              </a:defRPr>
            </a:lvl3pPr>
            <a:lvl4pPr>
              <a:defRPr sz="2560">
                <a:solidFill>
                  <a:schemeClr val="bg1"/>
                </a:solidFill>
              </a:defRPr>
            </a:lvl4pPr>
            <a:lvl5pPr>
              <a:defRPr sz="2560">
                <a:solidFill>
                  <a:schemeClr val="bg1"/>
                </a:solidFill>
              </a:defRPr>
            </a:lvl5pPr>
            <a:lvl6pPr>
              <a:defRPr sz="2880"/>
            </a:lvl6pPr>
            <a:lvl7pPr>
              <a:defRPr sz="2880"/>
            </a:lvl7pPr>
            <a:lvl8pPr>
              <a:defRPr sz="2880"/>
            </a:lvl8pPr>
            <a:lvl9pPr>
              <a:defRPr sz="28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390" y="1612886"/>
            <a:ext cx="6464300" cy="767716"/>
          </a:xfrm>
        </p:spPr>
        <p:txBody>
          <a:bodyPr anchor="b">
            <a:noAutofit/>
          </a:bodyPr>
          <a:lstStyle>
            <a:lvl1pPr marL="0" indent="0">
              <a:buNone/>
              <a:defRPr sz="3200" b="1"/>
            </a:lvl1pPr>
            <a:lvl2pPr marL="731502" indent="0">
              <a:buNone/>
              <a:defRPr sz="3200" b="1"/>
            </a:lvl2pPr>
            <a:lvl3pPr marL="1463004" indent="0">
              <a:buNone/>
              <a:defRPr sz="2880" b="1"/>
            </a:lvl3pPr>
            <a:lvl4pPr marL="2194505" indent="0">
              <a:buNone/>
              <a:defRPr sz="2560" b="1"/>
            </a:lvl4pPr>
            <a:lvl5pPr marL="2926007" indent="0">
              <a:buNone/>
              <a:defRPr sz="2560" b="1"/>
            </a:lvl5pPr>
            <a:lvl6pPr marL="3657509" indent="0">
              <a:buNone/>
              <a:defRPr sz="2560" b="1"/>
            </a:lvl6pPr>
            <a:lvl7pPr marL="4389011" indent="0">
              <a:buNone/>
              <a:defRPr sz="2560" b="1"/>
            </a:lvl7pPr>
            <a:lvl8pPr marL="5120512" indent="0">
              <a:buNone/>
              <a:defRPr sz="2560" b="1"/>
            </a:lvl8pPr>
            <a:lvl9pPr marL="5852014" indent="0">
              <a:buNone/>
              <a:defRPr sz="25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0390" y="2380598"/>
            <a:ext cx="6464300" cy="4741546"/>
          </a:xfrm>
        </p:spPr>
        <p:txBody>
          <a:bodyPr/>
          <a:lstStyle>
            <a:lvl1pPr>
              <a:defRPr sz="3200"/>
            </a:lvl1pPr>
            <a:lvl2pPr>
              <a:defRPr sz="2880"/>
            </a:lvl2pPr>
            <a:lvl3pPr>
              <a:defRPr sz="2880"/>
            </a:lvl3pPr>
            <a:lvl4pPr>
              <a:defRPr sz="2880"/>
            </a:lvl4pPr>
            <a:lvl5pPr>
              <a:defRPr sz="288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8863" y="183899"/>
            <a:ext cx="13128486" cy="873186"/>
          </a:xfrm>
        </p:spPr>
        <p:txBody>
          <a:bodyPr>
            <a:normAutofit/>
          </a:bodyPr>
          <a:lstStyle>
            <a:lvl1pPr>
              <a:defRPr sz="448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40912" y="1612886"/>
            <a:ext cx="6466840" cy="767716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731502" indent="0">
              <a:buNone/>
              <a:defRPr sz="3200" b="1"/>
            </a:lvl2pPr>
            <a:lvl3pPr marL="1463004" indent="0">
              <a:buNone/>
              <a:defRPr sz="2880" b="1"/>
            </a:lvl3pPr>
            <a:lvl4pPr marL="2194505" indent="0">
              <a:buNone/>
              <a:defRPr sz="2560" b="1"/>
            </a:lvl4pPr>
            <a:lvl5pPr marL="2926007" indent="0">
              <a:buNone/>
              <a:defRPr sz="2560" b="1"/>
            </a:lvl5pPr>
            <a:lvl6pPr marL="3657509" indent="0">
              <a:buNone/>
              <a:defRPr sz="2560" b="1"/>
            </a:lvl6pPr>
            <a:lvl7pPr marL="4389011" indent="0">
              <a:buNone/>
              <a:defRPr sz="2560" b="1"/>
            </a:lvl7pPr>
            <a:lvl8pPr marL="5120512" indent="0">
              <a:buNone/>
              <a:defRPr sz="2560" b="1"/>
            </a:lvl8pPr>
            <a:lvl9pPr marL="5852014" indent="0">
              <a:buNone/>
              <a:defRPr sz="25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7240912" y="2380598"/>
            <a:ext cx="6466840" cy="4741546"/>
          </a:xfrm>
        </p:spPr>
        <p:txBody>
          <a:bodyPr/>
          <a:lstStyle>
            <a:lvl1pPr>
              <a:defRPr sz="3200"/>
            </a:lvl1pPr>
            <a:lvl2pPr>
              <a:defRPr sz="2880"/>
            </a:lvl2pPr>
            <a:lvl3pPr>
              <a:defRPr sz="2880"/>
            </a:lvl3pPr>
            <a:lvl4pPr>
              <a:defRPr sz="2880"/>
            </a:lvl4pPr>
            <a:lvl5pPr>
              <a:defRPr sz="288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9"/>
            <a:ext cx="13128486" cy="8731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0030" y="1618468"/>
            <a:ext cx="3908213" cy="5431156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80"/>
            </a:lvl2pPr>
            <a:lvl3pPr>
              <a:defRPr sz="2560"/>
            </a:lvl3pPr>
            <a:lvl4pPr marL="2194505" indent="0">
              <a:buNone/>
              <a:defRPr sz="2560"/>
            </a:lvl4pPr>
            <a:lvl5pPr>
              <a:defRPr sz="2560"/>
            </a:lvl5pPr>
            <a:lvl6pPr>
              <a:defRPr sz="2880"/>
            </a:lvl6pPr>
            <a:lvl7pPr>
              <a:defRPr sz="2880"/>
            </a:lvl7pPr>
            <a:lvl8pPr>
              <a:defRPr sz="2880"/>
            </a:lvl8pPr>
            <a:lvl9pPr>
              <a:defRPr sz="28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5169602" y="1618468"/>
            <a:ext cx="3908213" cy="5431156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80"/>
            </a:lvl2pPr>
            <a:lvl3pPr>
              <a:defRPr sz="2560"/>
            </a:lvl3pPr>
            <a:lvl4pPr marL="2194505" indent="0">
              <a:buNone/>
              <a:defRPr sz="2560"/>
            </a:lvl4pPr>
            <a:lvl5pPr>
              <a:defRPr sz="2560"/>
            </a:lvl5pPr>
            <a:lvl6pPr>
              <a:defRPr sz="2880"/>
            </a:lvl6pPr>
            <a:lvl7pPr>
              <a:defRPr sz="2880"/>
            </a:lvl7pPr>
            <a:lvl8pPr>
              <a:defRPr sz="2880"/>
            </a:lvl8pPr>
            <a:lvl9pPr>
              <a:defRPr sz="28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9799177" y="1618468"/>
            <a:ext cx="3908213" cy="5431156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80"/>
            </a:lvl2pPr>
            <a:lvl3pPr>
              <a:defRPr sz="2560"/>
            </a:lvl3pPr>
            <a:lvl4pPr marL="2194505" indent="0">
              <a:buNone/>
              <a:defRPr sz="2560"/>
            </a:lvl4pPr>
            <a:lvl5pPr>
              <a:defRPr sz="2560"/>
            </a:lvl5pPr>
            <a:lvl6pPr>
              <a:defRPr sz="2880"/>
            </a:lvl6pPr>
            <a:lvl7pPr>
              <a:defRPr sz="2880"/>
            </a:lvl7pPr>
            <a:lvl8pPr>
              <a:defRPr sz="2880"/>
            </a:lvl8pPr>
            <a:lvl9pPr>
              <a:defRPr sz="28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26396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23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540388" y="5003335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40">
                <a:solidFill>
                  <a:schemeClr val="bg1"/>
                </a:solidFill>
              </a:defRPr>
            </a:lvl1pPr>
            <a:lvl2pPr marL="731502" indent="0">
              <a:buNone/>
              <a:defRPr sz="1920"/>
            </a:lvl2pPr>
            <a:lvl3pPr marL="1463004" indent="0">
              <a:buNone/>
              <a:defRPr sz="1600"/>
            </a:lvl3pPr>
            <a:lvl4pPr marL="2194505" indent="0">
              <a:buNone/>
              <a:defRPr sz="1440"/>
            </a:lvl4pPr>
            <a:lvl5pPr marL="2926007" indent="0">
              <a:buNone/>
              <a:defRPr sz="1440"/>
            </a:lvl5pPr>
            <a:lvl6pPr marL="3657509" indent="0">
              <a:buNone/>
              <a:defRPr sz="1440"/>
            </a:lvl6pPr>
            <a:lvl7pPr marL="4389011" indent="0">
              <a:buNone/>
              <a:defRPr sz="1440"/>
            </a:lvl7pPr>
            <a:lvl8pPr marL="5120512" indent="0">
              <a:buNone/>
              <a:defRPr sz="1440"/>
            </a:lvl8pPr>
            <a:lvl9pPr marL="5852014" indent="0">
              <a:buNone/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3994796" y="5003335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40">
                <a:solidFill>
                  <a:schemeClr val="bg1"/>
                </a:solidFill>
              </a:defRPr>
            </a:lvl1pPr>
            <a:lvl2pPr marL="731502" indent="0">
              <a:buNone/>
              <a:defRPr sz="1920"/>
            </a:lvl2pPr>
            <a:lvl3pPr marL="1463004" indent="0">
              <a:buNone/>
              <a:defRPr sz="1600"/>
            </a:lvl3pPr>
            <a:lvl4pPr marL="2194505" indent="0">
              <a:buNone/>
              <a:defRPr sz="1440"/>
            </a:lvl4pPr>
            <a:lvl5pPr marL="2926007" indent="0">
              <a:buNone/>
              <a:defRPr sz="1440"/>
            </a:lvl5pPr>
            <a:lvl6pPr marL="3657509" indent="0">
              <a:buNone/>
              <a:defRPr sz="1440"/>
            </a:lvl6pPr>
            <a:lvl7pPr marL="4389011" indent="0">
              <a:buNone/>
              <a:defRPr sz="1440"/>
            </a:lvl7pPr>
            <a:lvl8pPr marL="5120512" indent="0">
              <a:buNone/>
              <a:defRPr sz="1440"/>
            </a:lvl8pPr>
            <a:lvl9pPr marL="5852014" indent="0">
              <a:buNone/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7415337" y="5003335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40">
                <a:solidFill>
                  <a:schemeClr val="bg1"/>
                </a:solidFill>
              </a:defRPr>
            </a:lvl1pPr>
            <a:lvl2pPr marL="731502" indent="0">
              <a:buNone/>
              <a:defRPr sz="1920"/>
            </a:lvl2pPr>
            <a:lvl3pPr marL="1463004" indent="0">
              <a:buNone/>
              <a:defRPr sz="1600"/>
            </a:lvl3pPr>
            <a:lvl4pPr marL="2194505" indent="0">
              <a:buNone/>
              <a:defRPr sz="1440"/>
            </a:lvl4pPr>
            <a:lvl5pPr marL="2926007" indent="0">
              <a:buNone/>
              <a:defRPr sz="1440"/>
            </a:lvl5pPr>
            <a:lvl6pPr marL="3657509" indent="0">
              <a:buNone/>
              <a:defRPr sz="1440"/>
            </a:lvl6pPr>
            <a:lvl7pPr marL="4389011" indent="0">
              <a:buNone/>
              <a:defRPr sz="1440"/>
            </a:lvl7pPr>
            <a:lvl8pPr marL="5120512" indent="0">
              <a:buNone/>
              <a:defRPr sz="1440"/>
            </a:lvl8pPr>
            <a:lvl9pPr marL="5852014" indent="0">
              <a:buNone/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184553" y="5003335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40">
                <a:solidFill>
                  <a:schemeClr val="bg1"/>
                </a:solidFill>
              </a:defRPr>
            </a:lvl1pPr>
            <a:lvl2pPr marL="731502" indent="0">
              <a:buNone/>
              <a:defRPr sz="1920"/>
            </a:lvl2pPr>
            <a:lvl3pPr marL="1463004" indent="0">
              <a:buNone/>
              <a:defRPr sz="1600"/>
            </a:lvl3pPr>
            <a:lvl4pPr marL="2194505" indent="0">
              <a:buNone/>
              <a:defRPr sz="1440"/>
            </a:lvl4pPr>
            <a:lvl5pPr marL="2926007" indent="0">
              <a:buNone/>
              <a:defRPr sz="1440"/>
            </a:lvl5pPr>
            <a:lvl6pPr marL="3657509" indent="0">
              <a:buNone/>
              <a:defRPr sz="1440"/>
            </a:lvl6pPr>
            <a:lvl7pPr marL="4389011" indent="0">
              <a:buNone/>
              <a:defRPr sz="1440"/>
            </a:lvl7pPr>
            <a:lvl8pPr marL="5120512" indent="0">
              <a:buNone/>
              <a:defRPr sz="1440"/>
            </a:lvl8pPr>
            <a:lvl9pPr marL="5852014" indent="0">
              <a:buNone/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40388" y="2566967"/>
            <a:ext cx="2875280" cy="2151379"/>
          </a:xfr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994796" y="2566967"/>
            <a:ext cx="2875280" cy="2151379"/>
          </a:xfr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415337" y="2566967"/>
            <a:ext cx="2875280" cy="2151379"/>
          </a:xfr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1184553" y="2566967"/>
            <a:ext cx="2875280" cy="2151379"/>
          </a:xfr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05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230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543902" y="3443036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176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731502" indent="0">
              <a:buNone/>
              <a:defRPr sz="1920"/>
            </a:lvl2pPr>
            <a:lvl3pPr marL="1463004" indent="0">
              <a:buNone/>
              <a:defRPr sz="1600"/>
            </a:lvl3pPr>
            <a:lvl4pPr marL="2194505" indent="0">
              <a:buNone/>
              <a:defRPr sz="1440"/>
            </a:lvl4pPr>
            <a:lvl5pPr marL="2926007" indent="0">
              <a:buNone/>
              <a:defRPr sz="1440"/>
            </a:lvl5pPr>
            <a:lvl6pPr marL="3657509" indent="0">
              <a:buNone/>
              <a:defRPr sz="1440"/>
            </a:lvl6pPr>
            <a:lvl7pPr marL="4389011" indent="0">
              <a:buNone/>
              <a:defRPr sz="1440"/>
            </a:lvl7pPr>
            <a:lvl8pPr marL="5120512" indent="0">
              <a:buNone/>
              <a:defRPr sz="1440"/>
            </a:lvl8pPr>
            <a:lvl9pPr marL="5852014" indent="0">
              <a:buNone/>
              <a:defRPr sz="144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5566902" y="3443036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176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731502" indent="0">
              <a:buNone/>
              <a:defRPr sz="1920"/>
            </a:lvl2pPr>
            <a:lvl3pPr marL="1463004" indent="0">
              <a:buNone/>
              <a:defRPr sz="1600"/>
            </a:lvl3pPr>
            <a:lvl4pPr marL="2194505" indent="0">
              <a:buNone/>
              <a:defRPr sz="1440"/>
            </a:lvl4pPr>
            <a:lvl5pPr marL="2926007" indent="0">
              <a:buNone/>
              <a:defRPr sz="1440"/>
            </a:lvl5pPr>
            <a:lvl6pPr marL="3657509" indent="0">
              <a:buNone/>
              <a:defRPr sz="1440"/>
            </a:lvl6pPr>
            <a:lvl7pPr marL="4389011" indent="0">
              <a:buNone/>
              <a:defRPr sz="1440"/>
            </a:lvl7pPr>
            <a:lvl8pPr marL="5120512" indent="0">
              <a:buNone/>
              <a:defRPr sz="1440"/>
            </a:lvl8pPr>
            <a:lvl9pPr marL="5852014" indent="0">
              <a:buNone/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10599968" y="3443036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176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731502" indent="0">
              <a:buNone/>
              <a:defRPr sz="1920"/>
            </a:lvl2pPr>
            <a:lvl3pPr marL="1463004" indent="0">
              <a:buNone/>
              <a:defRPr sz="1600"/>
            </a:lvl3pPr>
            <a:lvl4pPr marL="2194505" indent="0">
              <a:buNone/>
              <a:defRPr sz="1440"/>
            </a:lvl4pPr>
            <a:lvl5pPr marL="2926007" indent="0">
              <a:buNone/>
              <a:defRPr sz="1440"/>
            </a:lvl5pPr>
            <a:lvl6pPr marL="3657509" indent="0">
              <a:buNone/>
              <a:defRPr sz="1440"/>
            </a:lvl6pPr>
            <a:lvl7pPr marL="4389011" indent="0">
              <a:buNone/>
              <a:defRPr sz="1440"/>
            </a:lvl7pPr>
            <a:lvl8pPr marL="5120512" indent="0">
              <a:buNone/>
              <a:defRPr sz="1440"/>
            </a:lvl8pPr>
            <a:lvl9pPr marL="5852014" indent="0">
              <a:buNone/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543902" y="6341824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176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731502" indent="0">
              <a:buNone/>
              <a:defRPr sz="1920"/>
            </a:lvl2pPr>
            <a:lvl3pPr marL="1463004" indent="0">
              <a:buNone/>
              <a:defRPr sz="1600"/>
            </a:lvl3pPr>
            <a:lvl4pPr marL="2194505" indent="0">
              <a:buNone/>
              <a:defRPr sz="1440"/>
            </a:lvl4pPr>
            <a:lvl5pPr marL="2926007" indent="0">
              <a:buNone/>
              <a:defRPr sz="1440"/>
            </a:lvl5pPr>
            <a:lvl6pPr marL="3657509" indent="0">
              <a:buNone/>
              <a:defRPr sz="1440"/>
            </a:lvl6pPr>
            <a:lvl7pPr marL="4389011" indent="0">
              <a:buNone/>
              <a:defRPr sz="1440"/>
            </a:lvl7pPr>
            <a:lvl8pPr marL="5120512" indent="0">
              <a:buNone/>
              <a:defRPr sz="1440"/>
            </a:lvl8pPr>
            <a:lvl9pPr marL="5852014" indent="0">
              <a:buNone/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5566892" y="6341824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176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731502" indent="0">
              <a:buNone/>
              <a:defRPr sz="1920"/>
            </a:lvl2pPr>
            <a:lvl3pPr marL="1463004" indent="0">
              <a:buNone/>
              <a:defRPr sz="1600"/>
            </a:lvl3pPr>
            <a:lvl4pPr marL="2194505" indent="0">
              <a:buNone/>
              <a:defRPr sz="1440"/>
            </a:lvl4pPr>
            <a:lvl5pPr marL="2926007" indent="0">
              <a:buNone/>
              <a:defRPr sz="1440"/>
            </a:lvl5pPr>
            <a:lvl6pPr marL="3657509" indent="0">
              <a:buNone/>
              <a:defRPr sz="1440"/>
            </a:lvl6pPr>
            <a:lvl7pPr marL="4389011" indent="0">
              <a:buNone/>
              <a:defRPr sz="1440"/>
            </a:lvl7pPr>
            <a:lvl8pPr marL="5120512" indent="0">
              <a:buNone/>
              <a:defRPr sz="1440"/>
            </a:lvl8pPr>
            <a:lvl9pPr marL="5852014" indent="0">
              <a:buNone/>
              <a:defRPr sz="144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10599959" y="6341824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176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731502" indent="0">
              <a:buNone/>
              <a:defRPr sz="1920"/>
            </a:lvl2pPr>
            <a:lvl3pPr marL="1463004" indent="0">
              <a:buNone/>
              <a:defRPr sz="1600"/>
            </a:lvl3pPr>
            <a:lvl4pPr marL="2194505" indent="0">
              <a:buNone/>
              <a:defRPr sz="1440"/>
            </a:lvl4pPr>
            <a:lvl5pPr marL="2926007" indent="0">
              <a:buNone/>
              <a:defRPr sz="1440"/>
            </a:lvl5pPr>
            <a:lvl6pPr marL="3657509" indent="0">
              <a:buNone/>
              <a:defRPr sz="1440"/>
            </a:lvl6pPr>
            <a:lvl7pPr marL="4389011" indent="0">
              <a:buNone/>
              <a:defRPr sz="1440"/>
            </a:lvl7pPr>
            <a:lvl8pPr marL="5120512" indent="0">
              <a:buNone/>
              <a:defRPr sz="1440"/>
            </a:lvl8pPr>
            <a:lvl9pPr marL="5852014" indent="0">
              <a:buNone/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43902" y="1485277"/>
            <a:ext cx="3078480" cy="1761067"/>
          </a:xfrm>
        </p:spPr>
        <p:txBody>
          <a:bodyPr>
            <a:normAutofit/>
          </a:bodyPr>
          <a:lstStyle>
            <a:lvl1pPr>
              <a:defRPr sz="224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5566892" y="1485277"/>
            <a:ext cx="3078480" cy="1761067"/>
          </a:xfrm>
        </p:spPr>
        <p:txBody>
          <a:bodyPr>
            <a:normAutofit/>
          </a:bodyPr>
          <a:lstStyle>
            <a:lvl1pPr>
              <a:defRPr sz="224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599959" y="1485277"/>
            <a:ext cx="3078480" cy="1761067"/>
          </a:xfrm>
        </p:spPr>
        <p:txBody>
          <a:bodyPr>
            <a:normAutofit/>
          </a:bodyPr>
          <a:lstStyle>
            <a:lvl1pPr>
              <a:defRPr sz="224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543902" y="4451796"/>
            <a:ext cx="3078480" cy="1761067"/>
          </a:xfrm>
        </p:spPr>
        <p:txBody>
          <a:bodyPr>
            <a:normAutofit/>
          </a:bodyPr>
          <a:lstStyle>
            <a:lvl1pPr>
              <a:defRPr sz="224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5566892" y="4451796"/>
            <a:ext cx="3078480" cy="1761067"/>
          </a:xfrm>
        </p:spPr>
        <p:txBody>
          <a:bodyPr>
            <a:normAutofit/>
          </a:bodyPr>
          <a:lstStyle>
            <a:lvl1pPr>
              <a:defRPr sz="224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0599959" y="4451796"/>
            <a:ext cx="3078480" cy="1761067"/>
          </a:xfrm>
        </p:spPr>
        <p:txBody>
          <a:bodyPr>
            <a:normAutofit/>
          </a:bodyPr>
          <a:lstStyle>
            <a:lvl1pPr>
              <a:defRPr sz="224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1371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4948" y="1614931"/>
            <a:ext cx="13128486" cy="568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801397" y="7683901"/>
            <a:ext cx="484443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20" b="0" i="0" dirty="0">
                <a:solidFill>
                  <a:schemeClr val="bg2">
                    <a:lumMod val="50000"/>
                  </a:schemeClr>
                </a:solidFill>
                <a:latin typeface="Amazon Ember Regular" charset="0"/>
              </a:rPr>
              <a:t>© 2020, Amazon Web Services, Inc. or its Affiliates. All rights reserved.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2302" y="7531058"/>
            <a:ext cx="709381" cy="42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92" r:id="rId3"/>
    <p:sldLayoutId id="2147483677" r:id="rId4"/>
    <p:sldLayoutId id="2147483678" r:id="rId5"/>
    <p:sldLayoutId id="2147483679" r:id="rId6"/>
    <p:sldLayoutId id="2147483689" r:id="rId7"/>
    <p:sldLayoutId id="2147483690" r:id="rId8"/>
    <p:sldLayoutId id="2147483691" r:id="rId9"/>
    <p:sldLayoutId id="2147483680" r:id="rId10"/>
    <p:sldLayoutId id="2147483681" r:id="rId11"/>
    <p:sldLayoutId id="2147483682" r:id="rId12"/>
    <p:sldLayoutId id="2147483693" r:id="rId13"/>
    <p:sldLayoutId id="2147483694" r:id="rId14"/>
    <p:sldLayoutId id="2147483695" r:id="rId15"/>
    <p:sldLayoutId id="2147483687" r:id="rId16"/>
    <p:sldLayoutId id="2147483698" r:id="rId17"/>
    <p:sldLayoutId id="2147483699" r:id="rId18"/>
    <p:sldLayoutId id="2147483700" r:id="rId19"/>
  </p:sldLayoutIdLst>
  <p:txStyles>
    <p:titleStyle>
      <a:lvl1pPr algn="l" defTabSz="731502" rtl="0" eaLnBrk="1" latinLnBrk="0" hangingPunct="1">
        <a:spcBef>
          <a:spcPct val="0"/>
        </a:spcBef>
        <a:buNone/>
        <a:defRPr sz="4480" b="0" i="0" kern="1200">
          <a:solidFill>
            <a:schemeClr val="bg1"/>
          </a:solidFill>
          <a:latin typeface="Amazon Ember Regular" charset="0"/>
          <a:ea typeface="+mj-ea"/>
          <a:cs typeface="Amazon Ember Regular" charset="0"/>
        </a:defRPr>
      </a:lvl1pPr>
    </p:titleStyle>
    <p:bodyStyle>
      <a:lvl1pPr marL="0" indent="0" algn="l" defTabSz="731502" rtl="0" eaLnBrk="1" latinLnBrk="0" hangingPunct="1">
        <a:spcBef>
          <a:spcPct val="20000"/>
        </a:spcBef>
        <a:buFontTx/>
        <a:buNone/>
        <a:defRPr sz="384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1pPr>
      <a:lvl2pPr marL="1188690" indent="-457188" algn="l" defTabSz="731502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2pPr>
      <a:lvl3pPr marL="1828754" indent="-365750" algn="l" defTabSz="731502" rtl="0" eaLnBrk="1" latinLnBrk="0" hangingPunct="1">
        <a:spcBef>
          <a:spcPct val="20000"/>
        </a:spcBef>
        <a:buFont typeface="Arial"/>
        <a:buChar char="•"/>
        <a:defRPr sz="288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3pPr>
      <a:lvl4pPr marL="2560256" indent="-365750" algn="l" defTabSz="731502" rtl="0" eaLnBrk="1" latinLnBrk="0" hangingPunct="1">
        <a:spcBef>
          <a:spcPct val="20000"/>
        </a:spcBef>
        <a:buFont typeface="Arial"/>
        <a:buChar char="–"/>
        <a:defRPr sz="256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4pPr>
      <a:lvl5pPr marL="3291757" indent="-365750" algn="l" defTabSz="731502" rtl="0" eaLnBrk="1" latinLnBrk="0" hangingPunct="1">
        <a:spcBef>
          <a:spcPct val="20000"/>
        </a:spcBef>
        <a:buFont typeface="Arial"/>
        <a:buChar char="»"/>
        <a:defRPr sz="256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5pPr>
      <a:lvl6pPr marL="4023259" indent="-365750" algn="l" defTabSz="73150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761" indent="-365750" algn="l" defTabSz="73150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263" indent="-365750" algn="l" defTabSz="73150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764" indent="-365750" algn="l" defTabSz="73150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0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02" algn="l" defTabSz="73150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04" algn="l" defTabSz="73150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05" algn="l" defTabSz="73150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07" algn="l" defTabSz="73150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509" algn="l" defTabSz="73150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011" algn="l" defTabSz="73150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512" algn="l" defTabSz="73150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014" algn="l" defTabSz="731502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13.svg"/><Relationship Id="rId3" Type="http://schemas.openxmlformats.org/officeDocument/2006/relationships/image" Target="../media/image7.svg"/><Relationship Id="rId7" Type="http://schemas.openxmlformats.org/officeDocument/2006/relationships/image" Target="../media/image51.svg"/><Relationship Id="rId12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11" Type="http://schemas.openxmlformats.org/officeDocument/2006/relationships/image" Target="../media/image71.svg"/><Relationship Id="rId5" Type="http://schemas.openxmlformats.org/officeDocument/2006/relationships/image" Target="../media/image11.svg"/><Relationship Id="rId10" Type="http://schemas.openxmlformats.org/officeDocument/2006/relationships/image" Target="../media/image70.png"/><Relationship Id="rId4" Type="http://schemas.openxmlformats.org/officeDocument/2006/relationships/image" Target="../media/image10.png"/><Relationship Id="rId9" Type="http://schemas.openxmlformats.org/officeDocument/2006/relationships/image" Target="../media/image5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71.svg"/><Relationship Id="rId3" Type="http://schemas.openxmlformats.org/officeDocument/2006/relationships/image" Target="../media/image7.svg"/><Relationship Id="rId7" Type="http://schemas.openxmlformats.org/officeDocument/2006/relationships/image" Target="../media/image51.svg"/><Relationship Id="rId12" Type="http://schemas.openxmlformats.org/officeDocument/2006/relationships/image" Target="../media/image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11" Type="http://schemas.openxmlformats.org/officeDocument/2006/relationships/image" Target="../media/image9.svg"/><Relationship Id="rId5" Type="http://schemas.openxmlformats.org/officeDocument/2006/relationships/image" Target="../media/image11.sv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4" Type="http://schemas.openxmlformats.org/officeDocument/2006/relationships/image" Target="../media/image10.png"/><Relationship Id="rId9" Type="http://schemas.openxmlformats.org/officeDocument/2006/relationships/image" Target="../media/image55.svg"/><Relationship Id="rId1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7.svg"/><Relationship Id="rId7" Type="http://schemas.openxmlformats.org/officeDocument/2006/relationships/image" Target="../media/image55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13.svg"/><Relationship Id="rId5" Type="http://schemas.openxmlformats.org/officeDocument/2006/relationships/image" Target="../media/image11.sv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7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72.svg"/><Relationship Id="rId3" Type="http://schemas.openxmlformats.org/officeDocument/2006/relationships/image" Target="../media/image53.svg"/><Relationship Id="rId7" Type="http://schemas.openxmlformats.org/officeDocument/2006/relationships/image" Target="../media/image11.svg"/><Relationship Id="rId12" Type="http://schemas.openxmlformats.org/officeDocument/2006/relationships/image" Target="../media/image70.png"/><Relationship Id="rId17" Type="http://schemas.openxmlformats.org/officeDocument/2006/relationships/image" Target="../media/image51.svg"/><Relationship Id="rId2" Type="http://schemas.openxmlformats.org/officeDocument/2006/relationships/image" Target="../media/image52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9.svg"/><Relationship Id="rId5" Type="http://schemas.openxmlformats.org/officeDocument/2006/relationships/image" Target="../media/image7.sv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55.svg"/><Relationship Id="rId1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9.svg"/><Relationship Id="rId7" Type="http://schemas.openxmlformats.org/officeDocument/2006/relationships/image" Target="../media/image74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svg"/><Relationship Id="rId5" Type="http://schemas.openxmlformats.org/officeDocument/2006/relationships/image" Target="../media/image11.svg"/><Relationship Id="rId10" Type="http://schemas.openxmlformats.org/officeDocument/2006/relationships/image" Target="../media/image77.png"/><Relationship Id="rId4" Type="http://schemas.openxmlformats.org/officeDocument/2006/relationships/image" Target="../media/image10.png"/><Relationship Id="rId9" Type="http://schemas.openxmlformats.org/officeDocument/2006/relationships/image" Target="../media/image76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80.svg"/><Relationship Id="rId7" Type="http://schemas.openxmlformats.org/officeDocument/2006/relationships/image" Target="../media/image7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74.svg"/><Relationship Id="rId10" Type="http://schemas.openxmlformats.org/officeDocument/2006/relationships/image" Target="../media/image12.png"/><Relationship Id="rId4" Type="http://schemas.openxmlformats.org/officeDocument/2006/relationships/image" Target="../media/image73.png"/><Relationship Id="rId9" Type="http://schemas.openxmlformats.org/officeDocument/2006/relationships/image" Target="../media/image55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12" Type="http://schemas.openxmlformats.org/officeDocument/2006/relationships/image" Target="../media/image8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svg"/><Relationship Id="rId11" Type="http://schemas.openxmlformats.org/officeDocument/2006/relationships/image" Target="../media/image81.png"/><Relationship Id="rId5" Type="http://schemas.openxmlformats.org/officeDocument/2006/relationships/image" Target="../media/image54.png"/><Relationship Id="rId10" Type="http://schemas.openxmlformats.org/officeDocument/2006/relationships/image" Target="../media/image80.svg"/><Relationship Id="rId4" Type="http://schemas.openxmlformats.org/officeDocument/2006/relationships/image" Target="../media/image7.svg"/><Relationship Id="rId9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13.svg"/><Relationship Id="rId18" Type="http://schemas.openxmlformats.org/officeDocument/2006/relationships/image" Target="../media/image79.png"/><Relationship Id="rId3" Type="http://schemas.openxmlformats.org/officeDocument/2006/relationships/image" Target="../media/image57.svg"/><Relationship Id="rId21" Type="http://schemas.openxmlformats.org/officeDocument/2006/relationships/image" Target="../media/image88.svg"/><Relationship Id="rId7" Type="http://schemas.openxmlformats.org/officeDocument/2006/relationships/image" Target="../media/image11.svg"/><Relationship Id="rId12" Type="http://schemas.openxmlformats.org/officeDocument/2006/relationships/image" Target="../media/image12.png"/><Relationship Id="rId17" Type="http://schemas.openxmlformats.org/officeDocument/2006/relationships/image" Target="../media/image86.svg"/><Relationship Id="rId2" Type="http://schemas.openxmlformats.org/officeDocument/2006/relationships/image" Target="../media/image56.png"/><Relationship Id="rId16" Type="http://schemas.openxmlformats.org/officeDocument/2006/relationships/image" Target="../media/image85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9.svg"/><Relationship Id="rId5" Type="http://schemas.openxmlformats.org/officeDocument/2006/relationships/image" Target="../media/image7.svg"/><Relationship Id="rId15" Type="http://schemas.openxmlformats.org/officeDocument/2006/relationships/image" Target="../media/image84.svg"/><Relationship Id="rId23" Type="http://schemas.openxmlformats.org/officeDocument/2006/relationships/image" Target="../media/image90.svg"/><Relationship Id="rId10" Type="http://schemas.openxmlformats.org/officeDocument/2006/relationships/image" Target="../media/image8.png"/><Relationship Id="rId19" Type="http://schemas.openxmlformats.org/officeDocument/2006/relationships/image" Target="../media/image80.svg"/><Relationship Id="rId4" Type="http://schemas.openxmlformats.org/officeDocument/2006/relationships/image" Target="../media/image6.png"/><Relationship Id="rId9" Type="http://schemas.openxmlformats.org/officeDocument/2006/relationships/image" Target="../media/image55.svg"/><Relationship Id="rId14" Type="http://schemas.openxmlformats.org/officeDocument/2006/relationships/image" Target="../media/image83.png"/><Relationship Id="rId22" Type="http://schemas.openxmlformats.org/officeDocument/2006/relationships/image" Target="../media/image8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62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../media/image51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50.png"/><Relationship Id="rId5" Type="http://schemas.openxmlformats.org/officeDocument/2006/relationships/image" Target="../media/image10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6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3.png"/><Relationship Id="rId5" Type="http://schemas.openxmlformats.org/officeDocument/2006/relationships/image" Target="../media/image92.svg"/><Relationship Id="rId4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3.png"/><Relationship Id="rId5" Type="http://schemas.openxmlformats.org/officeDocument/2006/relationships/image" Target="../media/image92.svg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2.svg"/><Relationship Id="rId5" Type="http://schemas.openxmlformats.org/officeDocument/2006/relationships/image" Target="../media/image91.png"/><Relationship Id="rId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svg"/><Relationship Id="rId3" Type="http://schemas.openxmlformats.org/officeDocument/2006/relationships/image" Target="../media/image6.png"/><Relationship Id="rId7" Type="http://schemas.openxmlformats.org/officeDocument/2006/relationships/image" Target="../media/image97.png"/><Relationship Id="rId12" Type="http://schemas.openxmlformats.org/officeDocument/2006/relationships/image" Target="../media/image100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6.svg"/><Relationship Id="rId11" Type="http://schemas.openxmlformats.org/officeDocument/2006/relationships/image" Target="../media/image99.png"/><Relationship Id="rId5" Type="http://schemas.openxmlformats.org/officeDocument/2006/relationships/image" Target="../media/image95.png"/><Relationship Id="rId10" Type="http://schemas.openxmlformats.org/officeDocument/2006/relationships/image" Target="../media/image65.svg"/><Relationship Id="rId4" Type="http://schemas.openxmlformats.org/officeDocument/2006/relationships/image" Target="../media/image7.svg"/><Relationship Id="rId9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5.svg"/><Relationship Id="rId7" Type="http://schemas.openxmlformats.org/officeDocument/2006/relationships/image" Target="../media/image51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49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71.svg"/><Relationship Id="rId3" Type="http://schemas.openxmlformats.org/officeDocument/2006/relationships/image" Target="../media/image7.svg"/><Relationship Id="rId7" Type="http://schemas.openxmlformats.org/officeDocument/2006/relationships/image" Target="../media/image59.svg"/><Relationship Id="rId12" Type="http://schemas.openxmlformats.org/officeDocument/2006/relationships/image" Target="../media/image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100.svg"/><Relationship Id="rId5" Type="http://schemas.openxmlformats.org/officeDocument/2006/relationships/image" Target="../media/image96.svg"/><Relationship Id="rId15" Type="http://schemas.openxmlformats.org/officeDocument/2006/relationships/image" Target="../media/image49.svg"/><Relationship Id="rId10" Type="http://schemas.openxmlformats.org/officeDocument/2006/relationships/image" Target="../media/image99.png"/><Relationship Id="rId4" Type="http://schemas.openxmlformats.org/officeDocument/2006/relationships/image" Target="../media/image95.png"/><Relationship Id="rId9" Type="http://schemas.openxmlformats.org/officeDocument/2006/relationships/image" Target="../media/image98.svg"/><Relationship Id="rId1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svg"/><Relationship Id="rId7" Type="http://schemas.openxmlformats.org/officeDocument/2006/relationships/image" Target="../media/image61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49.svg"/><Relationship Id="rId5" Type="http://schemas.openxmlformats.org/officeDocument/2006/relationships/image" Target="../media/image98.svg"/><Relationship Id="rId10" Type="http://schemas.openxmlformats.org/officeDocument/2006/relationships/image" Target="../media/image48.png"/><Relationship Id="rId4" Type="http://schemas.openxmlformats.org/officeDocument/2006/relationships/image" Target="../media/image97.png"/><Relationship Id="rId9" Type="http://schemas.openxmlformats.org/officeDocument/2006/relationships/image" Target="../media/image102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svg"/><Relationship Id="rId7" Type="http://schemas.openxmlformats.org/officeDocument/2006/relationships/image" Target="../media/image61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49.svg"/><Relationship Id="rId5" Type="http://schemas.openxmlformats.org/officeDocument/2006/relationships/image" Target="../media/image98.svg"/><Relationship Id="rId10" Type="http://schemas.openxmlformats.org/officeDocument/2006/relationships/image" Target="../media/image48.png"/><Relationship Id="rId4" Type="http://schemas.openxmlformats.org/officeDocument/2006/relationships/image" Target="../media/image97.png"/><Relationship Id="rId9" Type="http://schemas.openxmlformats.org/officeDocument/2006/relationships/image" Target="../media/image102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49.svg"/><Relationship Id="rId3" Type="http://schemas.openxmlformats.org/officeDocument/2006/relationships/image" Target="../media/image7.svg"/><Relationship Id="rId7" Type="http://schemas.openxmlformats.org/officeDocument/2006/relationships/image" Target="../media/image98.svg"/><Relationship Id="rId12" Type="http://schemas.openxmlformats.org/officeDocument/2006/relationships/image" Target="../media/image48.png"/><Relationship Id="rId17" Type="http://schemas.openxmlformats.org/officeDocument/2006/relationships/image" Target="../media/image102.svg"/><Relationship Id="rId2" Type="http://schemas.openxmlformats.org/officeDocument/2006/relationships/image" Target="../media/image6.png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88.svg"/><Relationship Id="rId5" Type="http://schemas.openxmlformats.org/officeDocument/2006/relationships/image" Target="../media/image96.svg"/><Relationship Id="rId15" Type="http://schemas.openxmlformats.org/officeDocument/2006/relationships/image" Target="../media/image59.svg"/><Relationship Id="rId10" Type="http://schemas.openxmlformats.org/officeDocument/2006/relationships/image" Target="../media/image87.png"/><Relationship Id="rId4" Type="http://schemas.openxmlformats.org/officeDocument/2006/relationships/image" Target="../media/image95.png"/><Relationship Id="rId9" Type="http://schemas.openxmlformats.org/officeDocument/2006/relationships/image" Target="../media/image61.svg"/><Relationship Id="rId1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59.svg"/><Relationship Id="rId3" Type="http://schemas.openxmlformats.org/officeDocument/2006/relationships/image" Target="../media/image7.svg"/><Relationship Id="rId7" Type="http://schemas.openxmlformats.org/officeDocument/2006/relationships/image" Target="../media/image98.svg"/><Relationship Id="rId12" Type="http://schemas.openxmlformats.org/officeDocument/2006/relationships/image" Target="../media/image58.png"/><Relationship Id="rId17" Type="http://schemas.openxmlformats.org/officeDocument/2006/relationships/image" Target="../media/image102.svg"/><Relationship Id="rId2" Type="http://schemas.openxmlformats.org/officeDocument/2006/relationships/image" Target="../media/image6.png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49.svg"/><Relationship Id="rId5" Type="http://schemas.openxmlformats.org/officeDocument/2006/relationships/image" Target="../media/image96.svg"/><Relationship Id="rId15" Type="http://schemas.openxmlformats.org/officeDocument/2006/relationships/image" Target="../media/image104.svg"/><Relationship Id="rId10" Type="http://schemas.openxmlformats.org/officeDocument/2006/relationships/image" Target="../media/image48.png"/><Relationship Id="rId4" Type="http://schemas.openxmlformats.org/officeDocument/2006/relationships/image" Target="../media/image95.png"/><Relationship Id="rId9" Type="http://schemas.openxmlformats.org/officeDocument/2006/relationships/image" Target="../media/image61.svg"/><Relationship Id="rId14" Type="http://schemas.openxmlformats.org/officeDocument/2006/relationships/image" Target="../media/image10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4.svg"/><Relationship Id="rId3" Type="http://schemas.openxmlformats.org/officeDocument/2006/relationships/image" Target="../media/image7.svg"/><Relationship Id="rId7" Type="http://schemas.openxmlformats.org/officeDocument/2006/relationships/image" Target="../media/image98.svg"/><Relationship Id="rId12" Type="http://schemas.openxmlformats.org/officeDocument/2006/relationships/image" Target="../media/image103.png"/><Relationship Id="rId17" Type="http://schemas.openxmlformats.org/officeDocument/2006/relationships/image" Target="../media/image61.svg"/><Relationship Id="rId2" Type="http://schemas.openxmlformats.org/officeDocument/2006/relationships/image" Target="../media/image6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49.svg"/><Relationship Id="rId5" Type="http://schemas.openxmlformats.org/officeDocument/2006/relationships/image" Target="../media/image96.svg"/><Relationship Id="rId15" Type="http://schemas.openxmlformats.org/officeDocument/2006/relationships/image" Target="../media/image65.svg"/><Relationship Id="rId10" Type="http://schemas.openxmlformats.org/officeDocument/2006/relationships/image" Target="../media/image48.png"/><Relationship Id="rId4" Type="http://schemas.openxmlformats.org/officeDocument/2006/relationships/image" Target="../media/image95.png"/><Relationship Id="rId9" Type="http://schemas.openxmlformats.org/officeDocument/2006/relationships/image" Target="../media/image102.svg"/><Relationship Id="rId1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105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10" Type="http://schemas.openxmlformats.org/officeDocument/2006/relationships/image" Target="../media/image80.svg"/><Relationship Id="rId4" Type="http://schemas.openxmlformats.org/officeDocument/2006/relationships/image" Target="../media/image106.svg"/><Relationship Id="rId9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svg"/><Relationship Id="rId13" Type="http://schemas.openxmlformats.org/officeDocument/2006/relationships/image" Target="../media/image79.png"/><Relationship Id="rId3" Type="http://schemas.openxmlformats.org/officeDocument/2006/relationships/image" Target="../media/image48.png"/><Relationship Id="rId7" Type="http://schemas.openxmlformats.org/officeDocument/2006/relationships/image" Target="../media/image103.png"/><Relationship Id="rId12" Type="http://schemas.openxmlformats.org/officeDocument/2006/relationships/image" Target="../media/image84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1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svg"/><Relationship Id="rId11" Type="http://schemas.openxmlformats.org/officeDocument/2006/relationships/image" Target="../media/image83.png"/><Relationship Id="rId5" Type="http://schemas.openxmlformats.org/officeDocument/2006/relationships/image" Target="../media/image107.png"/><Relationship Id="rId15" Type="http://schemas.openxmlformats.org/officeDocument/2006/relationships/image" Target="../media/image111.png"/><Relationship Id="rId10" Type="http://schemas.openxmlformats.org/officeDocument/2006/relationships/image" Target="../media/image110.svg"/><Relationship Id="rId4" Type="http://schemas.openxmlformats.org/officeDocument/2006/relationships/image" Target="../media/image49.svg"/><Relationship Id="rId9" Type="http://schemas.openxmlformats.org/officeDocument/2006/relationships/image" Target="../media/image109.png"/><Relationship Id="rId14" Type="http://schemas.openxmlformats.org/officeDocument/2006/relationships/image" Target="../media/image80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9" Type="http://schemas.openxmlformats.org/officeDocument/2006/relationships/image" Target="../media/image42.png"/><Relationship Id="rId21" Type="http://schemas.openxmlformats.org/officeDocument/2006/relationships/image" Target="../media/image24.png"/><Relationship Id="rId34" Type="http://schemas.openxmlformats.org/officeDocument/2006/relationships/image" Target="../media/image37.png"/><Relationship Id="rId42" Type="http://schemas.openxmlformats.org/officeDocument/2006/relationships/image" Target="../media/image4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32" Type="http://schemas.openxmlformats.org/officeDocument/2006/relationships/image" Target="../media/image35.png"/><Relationship Id="rId37" Type="http://schemas.openxmlformats.org/officeDocument/2006/relationships/image" Target="../media/image40.png"/><Relationship Id="rId40" Type="http://schemas.openxmlformats.org/officeDocument/2006/relationships/image" Target="../media/image43.png"/><Relationship Id="rId45" Type="http://schemas.openxmlformats.org/officeDocument/2006/relationships/image" Target="../media/image48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36" Type="http://schemas.openxmlformats.org/officeDocument/2006/relationships/image" Target="../media/image39.png"/><Relationship Id="rId10" Type="http://schemas.openxmlformats.org/officeDocument/2006/relationships/image" Target="../media/image13.svg"/><Relationship Id="rId19" Type="http://schemas.openxmlformats.org/officeDocument/2006/relationships/image" Target="../media/image22.png"/><Relationship Id="rId31" Type="http://schemas.openxmlformats.org/officeDocument/2006/relationships/image" Target="../media/image34.png"/><Relationship Id="rId44" Type="http://schemas.openxmlformats.org/officeDocument/2006/relationships/image" Target="../media/image47.pn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image" Target="../media/image33.png"/><Relationship Id="rId35" Type="http://schemas.openxmlformats.org/officeDocument/2006/relationships/image" Target="../media/image38.png"/><Relationship Id="rId43" Type="http://schemas.openxmlformats.org/officeDocument/2006/relationships/image" Target="../media/image46.png"/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33" Type="http://schemas.openxmlformats.org/officeDocument/2006/relationships/image" Target="../media/image36.png"/><Relationship Id="rId38" Type="http://schemas.openxmlformats.org/officeDocument/2006/relationships/image" Target="../media/image41.png"/><Relationship Id="rId46" Type="http://schemas.openxmlformats.org/officeDocument/2006/relationships/image" Target="../media/image49.svg"/><Relationship Id="rId20" Type="http://schemas.openxmlformats.org/officeDocument/2006/relationships/image" Target="../media/image23.png"/><Relationship Id="rId41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49.svg"/><Relationship Id="rId5" Type="http://schemas.openxmlformats.org/officeDocument/2006/relationships/image" Target="../media/image9.svg"/><Relationship Id="rId10" Type="http://schemas.openxmlformats.org/officeDocument/2006/relationships/image" Target="../media/image48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51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49.svg"/><Relationship Id="rId5" Type="http://schemas.openxmlformats.org/officeDocument/2006/relationships/image" Target="../media/image9.svg"/><Relationship Id="rId10" Type="http://schemas.openxmlformats.org/officeDocument/2006/relationships/image" Target="../media/image48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56.png"/><Relationship Id="rId18" Type="http://schemas.openxmlformats.org/officeDocument/2006/relationships/image" Target="../media/image61.svg"/><Relationship Id="rId26" Type="http://schemas.openxmlformats.org/officeDocument/2006/relationships/image" Target="../media/image69.svg"/><Relationship Id="rId3" Type="http://schemas.openxmlformats.org/officeDocument/2006/relationships/image" Target="../media/image6.png"/><Relationship Id="rId21" Type="http://schemas.openxmlformats.org/officeDocument/2006/relationships/image" Target="../media/image64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17" Type="http://schemas.openxmlformats.org/officeDocument/2006/relationships/image" Target="../media/image60.png"/><Relationship Id="rId25" Type="http://schemas.openxmlformats.org/officeDocument/2006/relationships/image" Target="../media/image6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9.svg"/><Relationship Id="rId20" Type="http://schemas.openxmlformats.org/officeDocument/2006/relationships/image" Target="../media/image63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svg"/><Relationship Id="rId11" Type="http://schemas.openxmlformats.org/officeDocument/2006/relationships/image" Target="../media/image54.png"/><Relationship Id="rId24" Type="http://schemas.openxmlformats.org/officeDocument/2006/relationships/image" Target="../media/image67.sv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23" Type="http://schemas.openxmlformats.org/officeDocument/2006/relationships/image" Target="../media/image66.png"/><Relationship Id="rId10" Type="http://schemas.openxmlformats.org/officeDocument/2006/relationships/image" Target="../media/image53.svg"/><Relationship Id="rId19" Type="http://schemas.openxmlformats.org/officeDocument/2006/relationships/image" Target="../media/image62.png"/><Relationship Id="rId4" Type="http://schemas.openxmlformats.org/officeDocument/2006/relationships/image" Target="../media/image7.svg"/><Relationship Id="rId9" Type="http://schemas.openxmlformats.org/officeDocument/2006/relationships/image" Target="../media/image52.png"/><Relationship Id="rId14" Type="http://schemas.openxmlformats.org/officeDocument/2006/relationships/image" Target="../media/image57.svg"/><Relationship Id="rId22" Type="http://schemas.openxmlformats.org/officeDocument/2006/relationships/image" Target="../media/image6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80637" y="3519171"/>
            <a:ext cx="9928814" cy="1191259"/>
          </a:xfrm>
        </p:spPr>
        <p:txBody>
          <a:bodyPr/>
          <a:lstStyle/>
          <a:p>
            <a:r>
              <a:rPr lang="en-US" sz="7360" b="0" dirty="0"/>
              <a:t>Networking in AWS</a:t>
            </a:r>
          </a:p>
        </p:txBody>
      </p:sp>
    </p:spTree>
    <p:extLst>
      <p:ext uri="{BB962C8B-B14F-4D97-AF65-F5344CB8AC3E}">
        <p14:creationId xmlns:p14="http://schemas.microsoft.com/office/powerpoint/2010/main" val="3269934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82E9B-3F03-B947-98E0-7C315D7BA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VPC to internet: </a:t>
            </a:r>
            <a:r>
              <a:rPr lang="en-US" dirty="0">
                <a:solidFill>
                  <a:schemeClr val="accent1"/>
                </a:solidFill>
              </a:rPr>
              <a:t>Internet Gateway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E3407-B17B-774F-8EDC-2CB8AC52AB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720" y="1620013"/>
            <a:ext cx="7302944" cy="5555317"/>
          </a:xfrm>
        </p:spPr>
        <p:txBody>
          <a:bodyPr/>
          <a:lstStyle/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2900" dirty="0"/>
              <a:t>Horizontally scaled, redundant, highly available VPC component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2900" dirty="0"/>
              <a:t>Connect your VPC Subnets to the Internet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2900" dirty="0"/>
              <a:t>Must be referenced on the Route Table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2900" dirty="0"/>
              <a:t>Performs NAT between Public and Private IP Addresses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endParaRPr lang="en-US" sz="2900" dirty="0"/>
          </a:p>
          <a:p>
            <a:pPr marL="548640" indent="-548640">
              <a:buFont typeface="Arial" panose="020B0604020202020204" pitchFamily="34" charset="0"/>
              <a:buChar char="•"/>
            </a:pPr>
            <a:endParaRPr lang="en-US" sz="2900" dirty="0"/>
          </a:p>
          <a:p>
            <a:pPr marL="548640" indent="-548640">
              <a:buFont typeface="Arial" panose="020B0604020202020204" pitchFamily="34" charset="0"/>
              <a:buChar char="•"/>
            </a:pPr>
            <a:endParaRPr lang="en-US" sz="29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C43B28-B4F6-494F-81EE-C177DAD8013A}"/>
              </a:ext>
            </a:extLst>
          </p:cNvPr>
          <p:cNvSpPr/>
          <p:nvPr/>
        </p:nvSpPr>
        <p:spPr>
          <a:xfrm>
            <a:off x="8508108" y="1823735"/>
            <a:ext cx="4745436" cy="5546182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ln w="0"/>
                <a:solidFill>
                  <a:schemeClr val="accent4"/>
                </a:solidFill>
              </a:rPr>
              <a:t>VPC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7E5D3D4E-CF35-4A4D-9F68-FC5B4318C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8109" y="1823734"/>
            <a:ext cx="330200" cy="3302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62C2020-81B3-2D42-B7E5-0B037439D225}"/>
              </a:ext>
            </a:extLst>
          </p:cNvPr>
          <p:cNvSpPr/>
          <p:nvPr/>
        </p:nvSpPr>
        <p:spPr>
          <a:xfrm>
            <a:off x="8856772" y="3324036"/>
            <a:ext cx="4092409" cy="1685215"/>
          </a:xfrm>
          <a:prstGeom prst="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chemeClr val="accent4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A5E448E-5F3E-1C46-AFD2-AA3D828293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6773" y="3324036"/>
            <a:ext cx="274320" cy="27432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48C8192-8B9A-EA43-89EC-FC17F1019731}"/>
              </a:ext>
            </a:extLst>
          </p:cNvPr>
          <p:cNvSpPr txBox="1"/>
          <p:nvPr/>
        </p:nvSpPr>
        <p:spPr>
          <a:xfrm>
            <a:off x="11206272" y="4675893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Route table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1B2268D9-9AFD-D848-8B12-427B2EC586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16698" y="4167182"/>
            <a:ext cx="469900" cy="4699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C1524F0-5D53-2949-8266-E8B766BA4B9C}"/>
              </a:ext>
            </a:extLst>
          </p:cNvPr>
          <p:cNvSpPr txBox="1"/>
          <p:nvPr/>
        </p:nvSpPr>
        <p:spPr>
          <a:xfrm>
            <a:off x="9150256" y="2445369"/>
            <a:ext cx="1714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Internet gateway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FFA9CE9E-4993-304C-90DD-9A46E00314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72775" y="1950446"/>
            <a:ext cx="469900" cy="469900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0CEF5A0-CA92-C641-BDF3-FA1474317B2D}"/>
              </a:ext>
            </a:extLst>
          </p:cNvPr>
          <p:cNvCxnSpPr>
            <a:cxnSpLocks/>
          </p:cNvCxnSpPr>
          <p:nvPr/>
        </p:nvCxnSpPr>
        <p:spPr>
          <a:xfrm flipV="1">
            <a:off x="10007725" y="2753147"/>
            <a:ext cx="0" cy="570889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>
            <a:extLst>
              <a:ext uri="{FF2B5EF4-FFF2-40B4-BE49-F238E27FC236}">
                <a16:creationId xmlns:a16="http://schemas.microsoft.com/office/drawing/2014/main" id="{9C49A53E-CF97-7249-82D7-3A036AD9B8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72775" y="1011539"/>
            <a:ext cx="469900" cy="4699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F3AD07D-715C-5845-8188-B0B7ECB9D874}"/>
              </a:ext>
            </a:extLst>
          </p:cNvPr>
          <p:cNvSpPr txBox="1"/>
          <p:nvPr/>
        </p:nvSpPr>
        <p:spPr>
          <a:xfrm>
            <a:off x="9471350" y="1429578"/>
            <a:ext cx="1072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Internet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013AAD4-2E92-F74C-AE10-FB6F0F261378}"/>
              </a:ext>
            </a:extLst>
          </p:cNvPr>
          <p:cNvSpPr txBox="1"/>
          <p:nvPr/>
        </p:nvSpPr>
        <p:spPr>
          <a:xfrm>
            <a:off x="8827263" y="4322025"/>
            <a:ext cx="1513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EC2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48B4227D-7C7D-0D4B-BD92-76415C6EAE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48965" y="3906133"/>
            <a:ext cx="469900" cy="4699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D4F1111-49A1-684D-A0CB-66F185DC976E}"/>
              </a:ext>
            </a:extLst>
          </p:cNvPr>
          <p:cNvSpPr txBox="1"/>
          <p:nvPr/>
        </p:nvSpPr>
        <p:spPr>
          <a:xfrm>
            <a:off x="9852692" y="3912275"/>
            <a:ext cx="2105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Private IP: 10.0.0.1</a:t>
            </a:r>
          </a:p>
          <a:p>
            <a:r>
              <a:rPr lang="en-US" sz="1400" dirty="0">
                <a:solidFill>
                  <a:schemeClr val="bg1"/>
                </a:solidFill>
              </a:rPr>
              <a:t>Public IP: 198.51.100.2</a:t>
            </a:r>
          </a:p>
        </p:txBody>
      </p:sp>
    </p:spTree>
    <p:extLst>
      <p:ext uri="{BB962C8B-B14F-4D97-AF65-F5344CB8AC3E}">
        <p14:creationId xmlns:p14="http://schemas.microsoft.com/office/powerpoint/2010/main" val="1701841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82E9B-3F03-B947-98E0-7C315D7BA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VPC to internet: </a:t>
            </a:r>
            <a:r>
              <a:rPr lang="en-US" dirty="0">
                <a:solidFill>
                  <a:schemeClr val="accent1"/>
                </a:solidFill>
              </a:rPr>
              <a:t>Internet Gateway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E3407-B17B-774F-8EDC-2CB8AC52AB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720" y="1620013"/>
            <a:ext cx="7302944" cy="5555317"/>
          </a:xfrm>
        </p:spPr>
        <p:txBody>
          <a:bodyPr/>
          <a:lstStyle/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2900" dirty="0"/>
              <a:t>Horizontally scaled, redundant, highly available VPC component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2900" dirty="0"/>
              <a:t>Connect your VPC Subnets to the Internet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2900" dirty="0"/>
              <a:t>Must be referenced on the Route Table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2900" dirty="0"/>
              <a:t>Performs 1:1 NAT between Public and Private IP Addresses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endParaRPr lang="en-US" sz="2900" dirty="0"/>
          </a:p>
          <a:p>
            <a:pPr marL="548640" indent="-548640">
              <a:buFont typeface="Arial" panose="020B0604020202020204" pitchFamily="34" charset="0"/>
              <a:buChar char="•"/>
            </a:pPr>
            <a:endParaRPr lang="en-US" sz="2900" dirty="0"/>
          </a:p>
          <a:p>
            <a:pPr marL="548640" indent="-548640">
              <a:buFont typeface="Arial" panose="020B0604020202020204" pitchFamily="34" charset="0"/>
              <a:buChar char="•"/>
            </a:pPr>
            <a:endParaRPr lang="en-US" sz="29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C43B28-B4F6-494F-81EE-C177DAD8013A}"/>
              </a:ext>
            </a:extLst>
          </p:cNvPr>
          <p:cNvSpPr/>
          <p:nvPr/>
        </p:nvSpPr>
        <p:spPr>
          <a:xfrm>
            <a:off x="8508108" y="1823735"/>
            <a:ext cx="4745436" cy="5546182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ln w="0"/>
                <a:solidFill>
                  <a:schemeClr val="accent4"/>
                </a:solidFill>
              </a:rPr>
              <a:t>VPC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7E5D3D4E-CF35-4A4D-9F68-FC5B4318C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8109" y="1823734"/>
            <a:ext cx="330200" cy="3302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62C2020-81B3-2D42-B7E5-0B037439D225}"/>
              </a:ext>
            </a:extLst>
          </p:cNvPr>
          <p:cNvSpPr/>
          <p:nvPr/>
        </p:nvSpPr>
        <p:spPr>
          <a:xfrm>
            <a:off x="8856772" y="3324036"/>
            <a:ext cx="4092409" cy="1685215"/>
          </a:xfrm>
          <a:prstGeom prst="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chemeClr val="accent4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A5E448E-5F3E-1C46-AFD2-AA3D828293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6773" y="3324036"/>
            <a:ext cx="274320" cy="27432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48C8192-8B9A-EA43-89EC-FC17F1019731}"/>
              </a:ext>
            </a:extLst>
          </p:cNvPr>
          <p:cNvSpPr txBox="1"/>
          <p:nvPr/>
        </p:nvSpPr>
        <p:spPr>
          <a:xfrm>
            <a:off x="11206272" y="4675893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Route table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1B2268D9-9AFD-D848-8B12-427B2EC586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16698" y="4167182"/>
            <a:ext cx="469900" cy="4699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C1524F0-5D53-2949-8266-E8B766BA4B9C}"/>
              </a:ext>
            </a:extLst>
          </p:cNvPr>
          <p:cNvSpPr txBox="1"/>
          <p:nvPr/>
        </p:nvSpPr>
        <p:spPr>
          <a:xfrm>
            <a:off x="9150256" y="2445369"/>
            <a:ext cx="1714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Internet gateway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FFA9CE9E-4993-304C-90DD-9A46E00314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72775" y="1950446"/>
            <a:ext cx="469900" cy="469900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0CEF5A0-CA92-C641-BDF3-FA1474317B2D}"/>
              </a:ext>
            </a:extLst>
          </p:cNvPr>
          <p:cNvCxnSpPr>
            <a:cxnSpLocks/>
          </p:cNvCxnSpPr>
          <p:nvPr/>
        </p:nvCxnSpPr>
        <p:spPr>
          <a:xfrm flipV="1">
            <a:off x="10007725" y="2753147"/>
            <a:ext cx="0" cy="570889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31283150-1A16-9C4D-B599-79ECF2A3E18A}"/>
              </a:ext>
            </a:extLst>
          </p:cNvPr>
          <p:cNvSpPr/>
          <p:nvPr/>
        </p:nvSpPr>
        <p:spPr>
          <a:xfrm>
            <a:off x="8856772" y="5437059"/>
            <a:ext cx="4092409" cy="1685216"/>
          </a:xfrm>
          <a:prstGeom prst="rect">
            <a:avLst/>
          </a:prstGeom>
          <a:solidFill>
            <a:schemeClr val="accent4">
              <a:lumMod val="20000"/>
              <a:lumOff val="80000"/>
              <a:alpha val="1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chemeClr val="accent2"/>
                </a:solidFill>
              </a:rPr>
              <a:t>Private subnet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E564188F-A188-CE46-B131-B535C5E203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61517" y="5437059"/>
            <a:ext cx="274320" cy="27432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51B02D0-F8B7-0A4E-9F84-FEAC259BCD06}"/>
              </a:ext>
            </a:extLst>
          </p:cNvPr>
          <p:cNvSpPr txBox="1"/>
          <p:nvPr/>
        </p:nvSpPr>
        <p:spPr>
          <a:xfrm>
            <a:off x="11206272" y="6821675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Route table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B6EE35B6-4F78-3A4D-BCF9-01B46348D5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16698" y="6312964"/>
            <a:ext cx="469900" cy="4699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9C49A53E-CF97-7249-82D7-3A036AD9B8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72775" y="1011539"/>
            <a:ext cx="469900" cy="4699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F3AD07D-715C-5845-8188-B0B7ECB9D874}"/>
              </a:ext>
            </a:extLst>
          </p:cNvPr>
          <p:cNvSpPr txBox="1"/>
          <p:nvPr/>
        </p:nvSpPr>
        <p:spPr>
          <a:xfrm>
            <a:off x="9471350" y="1429578"/>
            <a:ext cx="1072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Internet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013AAD4-2E92-F74C-AE10-FB6F0F261378}"/>
              </a:ext>
            </a:extLst>
          </p:cNvPr>
          <p:cNvSpPr txBox="1"/>
          <p:nvPr/>
        </p:nvSpPr>
        <p:spPr>
          <a:xfrm>
            <a:off x="8827263" y="4322025"/>
            <a:ext cx="1513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EC2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48B4227D-7C7D-0D4B-BD92-76415C6EAE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348965" y="3906133"/>
            <a:ext cx="469900" cy="4699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D4F1111-49A1-684D-A0CB-66F185DC976E}"/>
              </a:ext>
            </a:extLst>
          </p:cNvPr>
          <p:cNvSpPr txBox="1"/>
          <p:nvPr/>
        </p:nvSpPr>
        <p:spPr>
          <a:xfrm>
            <a:off x="9852692" y="3912275"/>
            <a:ext cx="2105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Private IP: 10.0.0.1</a:t>
            </a:r>
          </a:p>
          <a:p>
            <a:r>
              <a:rPr lang="en-US" sz="1400" dirty="0">
                <a:solidFill>
                  <a:schemeClr val="bg1"/>
                </a:solidFill>
              </a:rPr>
              <a:t>Public IP: 198.51.100.2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46E1DA-26E6-3F46-8296-2CE9580839B6}"/>
              </a:ext>
            </a:extLst>
          </p:cNvPr>
          <p:cNvSpPr txBox="1"/>
          <p:nvPr/>
        </p:nvSpPr>
        <p:spPr>
          <a:xfrm>
            <a:off x="8827263" y="6418173"/>
            <a:ext cx="1513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EC2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0411C603-7707-6144-8C4E-361EBBCA0D8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348965" y="6002281"/>
            <a:ext cx="469900" cy="4699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A45E737-96EC-6C4E-A44E-6779CD94ADEA}"/>
              </a:ext>
            </a:extLst>
          </p:cNvPr>
          <p:cNvSpPr txBox="1"/>
          <p:nvPr/>
        </p:nvSpPr>
        <p:spPr>
          <a:xfrm>
            <a:off x="9852692" y="6097984"/>
            <a:ext cx="2105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Private IP: 10.1.1.1</a:t>
            </a:r>
          </a:p>
        </p:txBody>
      </p:sp>
    </p:spTree>
    <p:extLst>
      <p:ext uri="{BB962C8B-B14F-4D97-AF65-F5344CB8AC3E}">
        <p14:creationId xmlns:p14="http://schemas.microsoft.com/office/powerpoint/2010/main" val="3638298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6041E-3516-B148-A80F-2E0FB2560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Public IP addressing: </a:t>
            </a:r>
            <a:r>
              <a:rPr lang="en-US" dirty="0">
                <a:solidFill>
                  <a:schemeClr val="accent1"/>
                </a:solidFill>
              </a:rPr>
              <a:t>Elastic IP Address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40B04-E4D9-8D40-9192-6492CA40F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48" y="1614931"/>
            <a:ext cx="6848113" cy="5686282"/>
          </a:xfrm>
        </p:spPr>
        <p:txBody>
          <a:bodyPr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900" dirty="0"/>
              <a:t>Static, Public IPv4 address, associated with your AWS account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900" dirty="0"/>
              <a:t>Dynamically assigned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900" dirty="0"/>
              <a:t>Specific to a region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900" dirty="0"/>
              <a:t>Can be associated with an instance or network 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900" dirty="0"/>
              <a:t>Can be remapped to another instance in your account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900" dirty="0"/>
              <a:t>Useful for redundancy when Load Balancers are not an option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8A6446A-56AE-5341-9731-2242890E44DC}"/>
              </a:ext>
            </a:extLst>
          </p:cNvPr>
          <p:cNvGrpSpPr/>
          <p:nvPr/>
        </p:nvGrpSpPr>
        <p:grpSpPr>
          <a:xfrm>
            <a:off x="7636626" y="1041153"/>
            <a:ext cx="6422274" cy="6147295"/>
            <a:chOff x="7636626" y="1041153"/>
            <a:chExt cx="6422274" cy="614729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ECD2C8E-A56E-5C4B-AC8F-67D06F1F3EBD}"/>
                </a:ext>
              </a:extLst>
            </p:cNvPr>
            <p:cNvSpPr/>
            <p:nvPr/>
          </p:nvSpPr>
          <p:spPr>
            <a:xfrm>
              <a:off x="7636626" y="1853349"/>
              <a:ext cx="6422274" cy="5335099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400" dirty="0">
                  <a:ln w="0"/>
                  <a:solidFill>
                    <a:schemeClr val="accent4"/>
                  </a:solidFill>
                </a:rPr>
                <a:t>VPC</a:t>
              </a:r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EA7283D7-8308-974C-BB8B-E59DDD574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36627" y="1853348"/>
              <a:ext cx="330200" cy="3302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090B0A8-1BEF-C747-8609-E0D78348E270}"/>
                </a:ext>
              </a:extLst>
            </p:cNvPr>
            <p:cNvSpPr/>
            <p:nvPr/>
          </p:nvSpPr>
          <p:spPr>
            <a:xfrm>
              <a:off x="7985290" y="3175850"/>
              <a:ext cx="5806910" cy="1685215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20000"/>
              </a:schemeClr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400" dirty="0">
                  <a:solidFill>
                    <a:schemeClr val="accent4"/>
                  </a:solidFill>
                </a:rPr>
                <a:t>Public subnet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5FB703AF-1DB3-C849-8C18-5E6011A0B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85291" y="3175850"/>
              <a:ext cx="274320" cy="27432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C20CB0-FF50-CB43-8E91-1F2CE8F5F7B3}"/>
                </a:ext>
              </a:extLst>
            </p:cNvPr>
            <p:cNvSpPr txBox="1"/>
            <p:nvPr/>
          </p:nvSpPr>
          <p:spPr>
            <a:xfrm>
              <a:off x="8278774" y="2474983"/>
              <a:ext cx="17149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Internet gateway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AFE79A7-AB35-9A45-8E45-AC89A9604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01293" y="1980060"/>
              <a:ext cx="469900" cy="469900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BCEA975-C525-814B-94DE-5476B646E0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6243" y="2782761"/>
              <a:ext cx="0" cy="393089"/>
            </a:xfrm>
            <a:prstGeom prst="straightConnector1">
              <a:avLst/>
            </a:prstGeom>
            <a:ln w="12700">
              <a:solidFill>
                <a:srgbClr val="8FA7C4"/>
              </a:solidFill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C1E42F16-1BB8-FF44-81E2-7B829F9C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901293" y="1041153"/>
              <a:ext cx="469900" cy="4699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AFDE48-C3DE-5C41-985F-47C1F05B631D}"/>
                </a:ext>
              </a:extLst>
            </p:cNvPr>
            <p:cNvSpPr txBox="1"/>
            <p:nvPr/>
          </p:nvSpPr>
          <p:spPr>
            <a:xfrm>
              <a:off x="8599868" y="1459192"/>
              <a:ext cx="1072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Internet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4997AC5-6D53-4040-A291-97FCD476417A}"/>
                </a:ext>
              </a:extLst>
            </p:cNvPr>
            <p:cNvSpPr txBox="1"/>
            <p:nvPr/>
          </p:nvSpPr>
          <p:spPr>
            <a:xfrm>
              <a:off x="7955781" y="4173839"/>
              <a:ext cx="15133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EC2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Instance</a:t>
              </a: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C78FA491-C800-EE4E-B529-719EA1435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497238" y="3757947"/>
              <a:ext cx="469900" cy="4699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30D7047-1425-D946-9FA5-72BFFE8107E0}"/>
                </a:ext>
              </a:extLst>
            </p:cNvPr>
            <p:cNvSpPr txBox="1"/>
            <p:nvPr/>
          </p:nvSpPr>
          <p:spPr>
            <a:xfrm>
              <a:off x="8967137" y="3764089"/>
              <a:ext cx="21164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Private IP: 10.0.0.1</a:t>
              </a:r>
            </a:p>
            <a:p>
              <a:r>
                <a:rPr lang="en-US" sz="1400" strike="sngStrike" dirty="0">
                  <a:solidFill>
                    <a:schemeClr val="bg1"/>
                  </a:solidFill>
                </a:rPr>
                <a:t>Elastic IP: 198.51.100.2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511C8E0-C6F7-144B-BA80-A37CD9C6B49C}"/>
                </a:ext>
              </a:extLst>
            </p:cNvPr>
            <p:cNvSpPr txBox="1"/>
            <p:nvPr/>
          </p:nvSpPr>
          <p:spPr>
            <a:xfrm>
              <a:off x="10664427" y="4173839"/>
              <a:ext cx="15133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EC2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Instance</a:t>
              </a:r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9A57E59A-7B67-0D44-9220-BAC72C976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205884" y="3757947"/>
              <a:ext cx="469900" cy="4699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533AF8F-3F14-EA4B-B3A0-B274643C2377}"/>
                </a:ext>
              </a:extLst>
            </p:cNvPr>
            <p:cNvSpPr txBox="1"/>
            <p:nvPr/>
          </p:nvSpPr>
          <p:spPr>
            <a:xfrm>
              <a:off x="11675783" y="3764089"/>
              <a:ext cx="21164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Private IP: 10.0.0.2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Elastic IP: 198.51.100.2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7400DD1-617F-3D43-8E2E-74C9616835DD}"/>
                </a:ext>
              </a:extLst>
            </p:cNvPr>
            <p:cNvCxnSpPr>
              <a:cxnSpLocks/>
              <a:stCxn id="24" idx="2"/>
              <a:endCxn id="32" idx="2"/>
            </p:cNvCxnSpPr>
            <p:nvPr/>
          </p:nvCxnSpPr>
          <p:spPr>
            <a:xfrm rot="16200000" flipH="1">
              <a:off x="11379669" y="2932986"/>
              <a:ext cx="12700" cy="2708646"/>
            </a:xfrm>
            <a:prstGeom prst="bentConnector3">
              <a:avLst>
                <a:gd name="adj1" fmla="val 3500000"/>
              </a:avLst>
            </a:prstGeom>
            <a:ln w="12700">
              <a:solidFill>
                <a:srgbClr val="8FA7C4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8777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B4B63-E912-6244-8C4B-D9553F8C6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Outbound only traffic: </a:t>
            </a:r>
            <a:r>
              <a:rPr lang="en-US" dirty="0">
                <a:solidFill>
                  <a:schemeClr val="accent1"/>
                </a:solidFill>
              </a:rPr>
              <a:t>NAT Gateway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7DB26-1876-7D46-9A07-D43F354EE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48" y="1614931"/>
            <a:ext cx="7662294" cy="5686282"/>
          </a:xfrm>
        </p:spPr>
        <p:txBody>
          <a:bodyPr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900" dirty="0"/>
              <a:t>Enable outbound connection to the internet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900" dirty="0"/>
              <a:t>No incoming connection - useful for OS/packages updates, public web services access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900" dirty="0"/>
              <a:t>Fully managed by AWS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900" dirty="0"/>
              <a:t>Highly available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900" dirty="0"/>
              <a:t>Up to 45Gbps aggregate bandwidth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900" dirty="0"/>
              <a:t>Supports TCP, UDP, and ICMP protocols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900" dirty="0"/>
              <a:t>Network ACLs apply to NAT gateway traffic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FE53944-08CC-7E48-89F2-E355FAC2052E}"/>
              </a:ext>
            </a:extLst>
          </p:cNvPr>
          <p:cNvSpPr/>
          <p:nvPr/>
        </p:nvSpPr>
        <p:spPr>
          <a:xfrm>
            <a:off x="8709190" y="3232099"/>
            <a:ext cx="3736810" cy="1685215"/>
          </a:xfrm>
          <a:prstGeom prst="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chemeClr val="accent4"/>
                </a:solidFill>
              </a:rPr>
              <a:t>Public subnet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14EF45-B8A1-8742-874B-871AB011BE71}"/>
              </a:ext>
            </a:extLst>
          </p:cNvPr>
          <p:cNvSpPr txBox="1"/>
          <p:nvPr/>
        </p:nvSpPr>
        <p:spPr>
          <a:xfrm>
            <a:off x="10994424" y="426497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NAT gateway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723CA36-E8C8-7D40-BB61-6AF79C308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77695" y="3801825"/>
            <a:ext cx="469900" cy="4699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3DDAC95-ECD9-DA4B-A78B-E7EEE586ABDD}"/>
              </a:ext>
            </a:extLst>
          </p:cNvPr>
          <p:cNvSpPr/>
          <p:nvPr/>
        </p:nvSpPr>
        <p:spPr>
          <a:xfrm>
            <a:off x="8360526" y="1799624"/>
            <a:ext cx="4428374" cy="5442549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ln w="0"/>
                <a:solidFill>
                  <a:schemeClr val="accent4"/>
                </a:solidFill>
              </a:rPr>
              <a:t>VPC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5D519B0B-7B78-5043-8B76-73DD357D65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60527" y="1799623"/>
            <a:ext cx="330200" cy="3302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6B7249EE-C9EA-BD47-ACC7-FAE9125C94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09191" y="3232099"/>
            <a:ext cx="274320" cy="27432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5010A4C-044B-3B48-8A67-E186669480B7}"/>
              </a:ext>
            </a:extLst>
          </p:cNvPr>
          <p:cNvSpPr txBox="1"/>
          <p:nvPr/>
        </p:nvSpPr>
        <p:spPr>
          <a:xfrm>
            <a:off x="9002674" y="2421258"/>
            <a:ext cx="1714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Internet gateway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515B598C-6ACF-F14A-A696-D0B60E36F0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25193" y="1926335"/>
            <a:ext cx="469900" cy="469900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9B9A565-59C7-5148-85B1-7921C3575344}"/>
              </a:ext>
            </a:extLst>
          </p:cNvPr>
          <p:cNvCxnSpPr>
            <a:cxnSpLocks/>
          </p:cNvCxnSpPr>
          <p:nvPr/>
        </p:nvCxnSpPr>
        <p:spPr>
          <a:xfrm flipV="1">
            <a:off x="9860143" y="2729036"/>
            <a:ext cx="0" cy="503063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A2268C5F-B040-3B4E-BAA3-5034AEEC2A65}"/>
              </a:ext>
            </a:extLst>
          </p:cNvPr>
          <p:cNvSpPr/>
          <p:nvPr/>
        </p:nvSpPr>
        <p:spPr>
          <a:xfrm>
            <a:off x="8709190" y="5345122"/>
            <a:ext cx="3736810" cy="1685216"/>
          </a:xfrm>
          <a:prstGeom prst="rect">
            <a:avLst/>
          </a:prstGeom>
          <a:solidFill>
            <a:schemeClr val="accent4">
              <a:lumMod val="20000"/>
              <a:lumOff val="80000"/>
              <a:alpha val="1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chemeClr val="accent2"/>
                </a:solidFill>
              </a:rPr>
              <a:t>Private subnet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D9582247-EEDB-3D4F-B8CE-F93F38BDB8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13935" y="5345122"/>
            <a:ext cx="274320" cy="27432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8F09C8F-AEA1-1B45-BAAB-06F2AC7F4E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625193" y="987428"/>
            <a:ext cx="469900" cy="4699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2B1D6C7-35AE-654E-82DA-5F2F775BF4F8}"/>
              </a:ext>
            </a:extLst>
          </p:cNvPr>
          <p:cNvSpPr txBox="1"/>
          <p:nvPr/>
        </p:nvSpPr>
        <p:spPr>
          <a:xfrm>
            <a:off x="9323768" y="1405467"/>
            <a:ext cx="107275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Internet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9A9F974-3604-AF48-AA01-352A69E18B3C}"/>
              </a:ext>
            </a:extLst>
          </p:cNvPr>
          <p:cNvSpPr txBox="1"/>
          <p:nvPr/>
        </p:nvSpPr>
        <p:spPr>
          <a:xfrm>
            <a:off x="8679681" y="4230088"/>
            <a:ext cx="1513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EC2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19957B91-CBCC-F446-AD72-ADFAFB8ABBA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21138" y="3814196"/>
            <a:ext cx="469900" cy="4699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77CB6C9-6CA4-8C45-A29A-7735A06DCF64}"/>
              </a:ext>
            </a:extLst>
          </p:cNvPr>
          <p:cNvSpPr txBox="1"/>
          <p:nvPr/>
        </p:nvSpPr>
        <p:spPr>
          <a:xfrm>
            <a:off x="8679681" y="6326236"/>
            <a:ext cx="1513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EC2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83343323-1AE8-134B-8768-259628C6799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21138" y="5910344"/>
            <a:ext cx="469900" cy="4699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72F3DBD-90BA-4C49-AAB3-944EF7001590}"/>
              </a:ext>
            </a:extLst>
          </p:cNvPr>
          <p:cNvSpPr txBox="1"/>
          <p:nvPr/>
        </p:nvSpPr>
        <p:spPr>
          <a:xfrm>
            <a:off x="9691037" y="6006047"/>
            <a:ext cx="1794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Private IP: 10.1.1.1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2BB6784-4DBC-264A-A09D-D0E0B38CE8E6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11612645" y="4572748"/>
            <a:ext cx="2" cy="772375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0">
            <a:extLst>
              <a:ext uri="{FF2B5EF4-FFF2-40B4-BE49-F238E27FC236}">
                <a16:creationId xmlns:a16="http://schemas.microsoft.com/office/drawing/2014/main" id="{8E750271-6354-134D-86B7-3B740C4BD770}"/>
              </a:ext>
            </a:extLst>
          </p:cNvPr>
          <p:cNvCxnSpPr>
            <a:cxnSpLocks/>
            <a:stCxn id="8" idx="0"/>
            <a:endCxn id="34" idx="3"/>
          </p:cNvCxnSpPr>
          <p:nvPr/>
        </p:nvCxnSpPr>
        <p:spPr>
          <a:xfrm rot="16200000" flipV="1">
            <a:off x="10551790" y="2740969"/>
            <a:ext cx="1226678" cy="895033"/>
          </a:xfrm>
          <a:prstGeom prst="bentConnector2">
            <a:avLst/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498207D2-8BAD-1142-A0E7-625A8F8C2C57}"/>
              </a:ext>
            </a:extLst>
          </p:cNvPr>
          <p:cNvSpPr txBox="1"/>
          <p:nvPr/>
        </p:nvSpPr>
        <p:spPr>
          <a:xfrm>
            <a:off x="10737970" y="6714414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Route table</a:t>
            </a: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1E92E2C4-E40C-BB40-851F-B6F668FEAE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648396" y="6205703"/>
            <a:ext cx="469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08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50ABBC1-0311-CA45-A2B1-E93642B92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30" y="3370716"/>
            <a:ext cx="12435840" cy="1488168"/>
          </a:xfrm>
        </p:spPr>
        <p:txBody>
          <a:bodyPr/>
          <a:lstStyle/>
          <a:p>
            <a:r>
              <a:rPr lang="en-US" sz="7360" b="0" dirty="0"/>
              <a:t>VPC security</a:t>
            </a:r>
          </a:p>
        </p:txBody>
      </p:sp>
    </p:spTree>
    <p:extLst>
      <p:ext uri="{BB962C8B-B14F-4D97-AF65-F5344CB8AC3E}">
        <p14:creationId xmlns:p14="http://schemas.microsoft.com/office/powerpoint/2010/main" val="2040932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50643-D40A-D34A-BE6E-9782A266A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IP FW: </a:t>
            </a:r>
            <a:r>
              <a:rPr lang="en-US" dirty="0">
                <a:solidFill>
                  <a:schemeClr val="accent1"/>
                </a:solidFill>
              </a:rPr>
              <a:t>Network Access Control List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BED2A4-B447-D443-8A9A-EB4EDDBA3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48" y="1614931"/>
            <a:ext cx="6462387" cy="5686282"/>
          </a:xfrm>
        </p:spPr>
        <p:txBody>
          <a:bodyPr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900" dirty="0"/>
              <a:t>Inbound and Outbound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900" dirty="0"/>
              <a:t>Subnet level inspection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900" dirty="0"/>
              <a:t>Optional level of security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900" dirty="0"/>
              <a:t>By default, allow all traffic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900" dirty="0"/>
              <a:t>Stateless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900" dirty="0"/>
              <a:t>IP and TCP/UDP port based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900" dirty="0"/>
              <a:t>Supports allow and deny rules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900" dirty="0"/>
              <a:t>Deny all at the end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1A1E6D-6051-B44F-8607-ED8C076EA913}"/>
              </a:ext>
            </a:extLst>
          </p:cNvPr>
          <p:cNvSpPr/>
          <p:nvPr/>
        </p:nvSpPr>
        <p:spPr>
          <a:xfrm>
            <a:off x="9171310" y="5574868"/>
            <a:ext cx="2301904" cy="1685216"/>
          </a:xfrm>
          <a:prstGeom prst="rect">
            <a:avLst/>
          </a:prstGeom>
          <a:solidFill>
            <a:schemeClr val="accent4">
              <a:lumMod val="20000"/>
              <a:lumOff val="80000"/>
              <a:alpha val="1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chemeClr val="accent2"/>
                </a:solidFill>
              </a:rPr>
              <a:t>Private subnet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B533C0-D436-E448-8FB7-3891864481E5}"/>
              </a:ext>
            </a:extLst>
          </p:cNvPr>
          <p:cNvSpPr/>
          <p:nvPr/>
        </p:nvSpPr>
        <p:spPr>
          <a:xfrm>
            <a:off x="9171310" y="1998580"/>
            <a:ext cx="2301904" cy="1685215"/>
          </a:xfrm>
          <a:prstGeom prst="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chemeClr val="accent4"/>
                </a:solidFill>
              </a:rPr>
              <a:t>Public subnet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7B94DC6-9D9E-AC41-B939-6BB20A541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76054" y="5574868"/>
            <a:ext cx="274320" cy="27432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D64EF76-D9B2-9C4C-82E5-87362A3D3D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76054" y="1998581"/>
            <a:ext cx="274320" cy="2743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239885-60B5-4544-8614-FBBEBCCDEF48}"/>
              </a:ext>
            </a:extLst>
          </p:cNvPr>
          <p:cNvSpPr txBox="1"/>
          <p:nvPr/>
        </p:nvSpPr>
        <p:spPr>
          <a:xfrm>
            <a:off x="9171310" y="6736864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MySQL DB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Amazon Aurora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A425C4B-30D8-3246-B5BB-EBB0376FD5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66662" y="6030451"/>
            <a:ext cx="711200" cy="711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A6D381-1112-984E-8A17-EC7127E06707}"/>
              </a:ext>
            </a:extLst>
          </p:cNvPr>
          <p:cNvSpPr txBox="1"/>
          <p:nvPr/>
        </p:nvSpPr>
        <p:spPr>
          <a:xfrm>
            <a:off x="9565610" y="3264631"/>
            <a:ext cx="1513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Amazon EC2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0544435-1F70-EF48-A7B2-A92A75F869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66662" y="2523425"/>
            <a:ext cx="711200" cy="711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A6866EB-F0B8-F541-B7B5-2A599EB1AE62}"/>
              </a:ext>
            </a:extLst>
          </p:cNvPr>
          <p:cNvSpPr txBox="1"/>
          <p:nvPr/>
        </p:nvSpPr>
        <p:spPr>
          <a:xfrm>
            <a:off x="7896384" y="2791245"/>
            <a:ext cx="12596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Network access control list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BE5EB0D-2B57-EA4D-80F5-9B24014B3C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77700" y="2362336"/>
            <a:ext cx="469900" cy="4699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FC79295-6E98-F64E-866A-26F664CE3B1B}"/>
              </a:ext>
            </a:extLst>
          </p:cNvPr>
          <p:cNvSpPr/>
          <p:nvPr/>
        </p:nvSpPr>
        <p:spPr>
          <a:xfrm>
            <a:off x="9030175" y="1493295"/>
            <a:ext cx="2584174" cy="2445825"/>
          </a:xfrm>
          <a:prstGeom prst="rect">
            <a:avLst/>
          </a:prstGeom>
          <a:noFill/>
          <a:ln w="12700">
            <a:solidFill>
              <a:srgbClr val="9D71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rgbClr val="9D71F9"/>
                </a:solidFill>
              </a:rPr>
              <a:t>NACL “External Access”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0ABAFB-3080-104D-8071-CBF6A326DCB2}"/>
              </a:ext>
            </a:extLst>
          </p:cNvPr>
          <p:cNvSpPr txBox="1"/>
          <p:nvPr/>
        </p:nvSpPr>
        <p:spPr>
          <a:xfrm>
            <a:off x="7896384" y="6336135"/>
            <a:ext cx="12596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Network access control list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1FCC8B9D-33B3-184F-90E1-FFF2CDF26A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77700" y="5907226"/>
            <a:ext cx="469900" cy="4699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1516F0F-D294-374B-8D4F-E061C07A05C5}"/>
              </a:ext>
            </a:extLst>
          </p:cNvPr>
          <p:cNvSpPr/>
          <p:nvPr/>
        </p:nvSpPr>
        <p:spPr>
          <a:xfrm>
            <a:off x="9030175" y="5038185"/>
            <a:ext cx="2584174" cy="2445825"/>
          </a:xfrm>
          <a:prstGeom prst="rect">
            <a:avLst/>
          </a:prstGeom>
          <a:noFill/>
          <a:ln w="12700">
            <a:solidFill>
              <a:srgbClr val="9D71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rgbClr val="9D71F9"/>
                </a:solidFill>
              </a:rPr>
              <a:t>NACL “Database Access”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01E19C2-1D75-1E4D-9E45-C4FA3F69851F}"/>
              </a:ext>
            </a:extLst>
          </p:cNvPr>
          <p:cNvGrpSpPr/>
          <p:nvPr/>
        </p:nvGrpSpPr>
        <p:grpSpPr>
          <a:xfrm>
            <a:off x="9843906" y="745590"/>
            <a:ext cx="1134917" cy="535497"/>
            <a:chOff x="10368548" y="898215"/>
            <a:chExt cx="1134917" cy="535497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E6679021-4080-F24F-B7C8-21C017535137}"/>
                </a:ext>
              </a:extLst>
            </p:cNvPr>
            <p:cNvSpPr/>
            <p:nvPr/>
          </p:nvSpPr>
          <p:spPr>
            <a:xfrm>
              <a:off x="10368548" y="1051424"/>
              <a:ext cx="1134917" cy="244470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mazon Ember Medium" panose="020B0603020204020204" pitchFamily="34" charset="0"/>
                  <a:ea typeface="Amazon Ember Medium" panose="020B0603020204020204" pitchFamily="34" charset="0"/>
                  <a:cs typeface="Amazon Ember Medium" panose="020B0603020204020204" pitchFamily="34" charset="0"/>
                </a:rPr>
                <a:t>0.0.0.0/0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Amazon Ember Medium" panose="020B0603020204020204" pitchFamily="34" charset="0"/>
                  <a:ea typeface="Amazon Ember Medium" panose="020B0603020204020204" pitchFamily="34" charset="0"/>
                  <a:cs typeface="Amazon Ember Medium" panose="020B0603020204020204" pitchFamily="34" charset="0"/>
                </a:rPr>
                <a:t>HTTPS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Amazon Ember Medium" panose="020B0603020204020204" pitchFamily="34" charset="0"/>
                  <a:ea typeface="Amazon Ember Medium" panose="020B0603020204020204" pitchFamily="34" charset="0"/>
                  <a:cs typeface="Amazon Ember Medium" panose="020B0603020204020204" pitchFamily="34" charset="0"/>
                </a:rPr>
                <a:t>(TCP 443)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35FCA52-0674-8F4D-9D5F-2B9F73A80D37}"/>
                </a:ext>
              </a:extLst>
            </p:cNvPr>
            <p:cNvCxnSpPr>
              <a:cxnSpLocks/>
            </p:cNvCxnSpPr>
            <p:nvPr/>
          </p:nvCxnSpPr>
          <p:spPr>
            <a:xfrm>
              <a:off x="10368548" y="898215"/>
              <a:ext cx="0" cy="535497"/>
            </a:xfrm>
            <a:prstGeom prst="straightConnector1">
              <a:avLst/>
            </a:prstGeom>
            <a:ln w="12700">
              <a:solidFill>
                <a:srgbClr val="8FA7C4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4FD661B-3A06-7543-AE55-E7819C113CF6}"/>
              </a:ext>
            </a:extLst>
          </p:cNvPr>
          <p:cNvGrpSpPr/>
          <p:nvPr/>
        </p:nvGrpSpPr>
        <p:grpSpPr>
          <a:xfrm>
            <a:off x="9754803" y="4198907"/>
            <a:ext cx="1501738" cy="535497"/>
            <a:chOff x="10368548" y="898215"/>
            <a:chExt cx="1134917" cy="535497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73899232-9607-3C41-97C1-638CB7F2CF4F}"/>
                </a:ext>
              </a:extLst>
            </p:cNvPr>
            <p:cNvSpPr/>
            <p:nvPr/>
          </p:nvSpPr>
          <p:spPr>
            <a:xfrm>
              <a:off x="10368548" y="1051424"/>
              <a:ext cx="1134917" cy="244470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mazon Ember Medium" panose="020B0603020204020204" pitchFamily="34" charset="0"/>
                  <a:ea typeface="Amazon Ember Medium" panose="020B0603020204020204" pitchFamily="34" charset="0"/>
                  <a:cs typeface="Amazon Ember Medium" panose="020B0603020204020204" pitchFamily="34" charset="0"/>
                </a:rPr>
                <a:t>10.0.0.0/16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Amazon Ember Medium" panose="020B0603020204020204" pitchFamily="34" charset="0"/>
                  <a:ea typeface="Amazon Ember Medium" panose="020B0603020204020204" pitchFamily="34" charset="0"/>
                  <a:cs typeface="Amazon Ember Medium" panose="020B0603020204020204" pitchFamily="34" charset="0"/>
                </a:rPr>
                <a:t>MySQL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Amazon Ember Medium" panose="020B0603020204020204" pitchFamily="34" charset="0"/>
                  <a:ea typeface="Amazon Ember Medium" panose="020B0603020204020204" pitchFamily="34" charset="0"/>
                  <a:cs typeface="Amazon Ember Medium" panose="020B0603020204020204" pitchFamily="34" charset="0"/>
                </a:rPr>
                <a:t>(TCP 3306)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BD61A11-F099-4348-978E-71F0BAE4AE38}"/>
                </a:ext>
              </a:extLst>
            </p:cNvPr>
            <p:cNvCxnSpPr>
              <a:cxnSpLocks/>
            </p:cNvCxnSpPr>
            <p:nvPr/>
          </p:nvCxnSpPr>
          <p:spPr>
            <a:xfrm>
              <a:off x="10368548" y="898215"/>
              <a:ext cx="0" cy="535497"/>
            </a:xfrm>
            <a:prstGeom prst="straightConnector1">
              <a:avLst/>
            </a:prstGeom>
            <a:ln w="12700">
              <a:solidFill>
                <a:srgbClr val="8FA7C4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53BA6FF-48B7-2C4C-BCC4-856F1DB01951}"/>
              </a:ext>
            </a:extLst>
          </p:cNvPr>
          <p:cNvGrpSpPr/>
          <p:nvPr/>
        </p:nvGrpSpPr>
        <p:grpSpPr>
          <a:xfrm>
            <a:off x="11614350" y="5878751"/>
            <a:ext cx="2656081" cy="764694"/>
            <a:chOff x="9428236" y="2578060"/>
            <a:chExt cx="2007295" cy="764694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110FAA2B-DB9B-ED46-85A2-D20C5F6CFB8D}"/>
                </a:ext>
              </a:extLst>
            </p:cNvPr>
            <p:cNvSpPr/>
            <p:nvPr/>
          </p:nvSpPr>
          <p:spPr>
            <a:xfrm>
              <a:off x="10300614" y="2578060"/>
              <a:ext cx="1134917" cy="764694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mazon Ember Medium" panose="020B0603020204020204" pitchFamily="34" charset="0"/>
                  <a:ea typeface="Amazon Ember Medium" panose="020B0603020204020204" pitchFamily="34" charset="0"/>
                  <a:cs typeface="Amazon Ember Medium" panose="020B0603020204020204" pitchFamily="34" charset="0"/>
                </a:rPr>
                <a:t>Other IPs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Amazon Ember Medium" panose="020B0603020204020204" pitchFamily="34" charset="0"/>
                  <a:ea typeface="Amazon Ember Medium" panose="020B0603020204020204" pitchFamily="34" charset="0"/>
                  <a:cs typeface="Amazon Ember Medium" panose="020B0603020204020204" pitchFamily="34" charset="0"/>
                </a:rPr>
                <a:t>Other Ports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9075E9C-4A88-3B42-8F9E-8D4AFB91D217}"/>
                </a:ext>
              </a:extLst>
            </p:cNvPr>
            <p:cNvCxnSpPr>
              <a:cxnSpLocks/>
              <a:stCxn id="28" idx="1"/>
              <a:endCxn id="20" idx="3"/>
            </p:cNvCxnSpPr>
            <p:nvPr/>
          </p:nvCxnSpPr>
          <p:spPr>
            <a:xfrm flipH="1">
              <a:off x="9428236" y="2960407"/>
              <a:ext cx="872377" cy="0"/>
            </a:xfrm>
            <a:prstGeom prst="straightConnector1">
              <a:avLst/>
            </a:prstGeom>
            <a:ln w="12700">
              <a:solidFill>
                <a:srgbClr val="8FA7C4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&quot;No&quot; Symbol 31">
            <a:extLst>
              <a:ext uri="{FF2B5EF4-FFF2-40B4-BE49-F238E27FC236}">
                <a16:creationId xmlns:a16="http://schemas.microsoft.com/office/drawing/2014/main" id="{85CD3C27-DA7B-0B42-A685-8C46543AA1F9}"/>
              </a:ext>
            </a:extLst>
          </p:cNvPr>
          <p:cNvSpPr/>
          <p:nvPr/>
        </p:nvSpPr>
        <p:spPr>
          <a:xfrm>
            <a:off x="11959606" y="6026639"/>
            <a:ext cx="463826" cy="468916"/>
          </a:xfrm>
          <a:prstGeom prst="noSmoking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887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7C64A-8D2D-F542-87FD-DC745D487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Resource FW: </a:t>
            </a:r>
            <a:r>
              <a:rPr lang="en-US" dirty="0">
                <a:solidFill>
                  <a:schemeClr val="accent1"/>
                </a:solidFill>
              </a:rPr>
              <a:t>Security Groups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305CB8-1B81-3F4C-A6D9-63B214CDD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48" y="1614931"/>
            <a:ext cx="7938504" cy="56862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900" dirty="0"/>
              <a:t>Stateful firewall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900" dirty="0"/>
              <a:t>Inbound and Outbound customer defined rules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900" dirty="0"/>
              <a:t>Instance/Interface level inspection</a:t>
            </a:r>
          </a:p>
          <a:p>
            <a:pPr lvl="1"/>
            <a:r>
              <a:rPr lang="en-US" sz="2900" dirty="0"/>
              <a:t>Micro segmentation</a:t>
            </a:r>
          </a:p>
          <a:p>
            <a:pPr lvl="1"/>
            <a:r>
              <a:rPr lang="en-US" sz="2900" dirty="0"/>
              <a:t>Mandatory, all instances have an associated Security Group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900" dirty="0"/>
              <a:t>Can be cross referenced</a:t>
            </a:r>
          </a:p>
          <a:p>
            <a:pPr lvl="1"/>
            <a:r>
              <a:rPr lang="en-US" sz="2900" dirty="0"/>
              <a:t>Works across VPC Peering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900" dirty="0"/>
              <a:t>Only supports allow rules</a:t>
            </a:r>
          </a:p>
          <a:p>
            <a:pPr lvl="1"/>
            <a:r>
              <a:rPr lang="en-US" sz="2900" dirty="0"/>
              <a:t>Implicit deny all if not allowed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D217A8-9693-B540-8604-0CB3C40A4B65}"/>
              </a:ext>
            </a:extLst>
          </p:cNvPr>
          <p:cNvSpPr txBox="1"/>
          <p:nvPr/>
        </p:nvSpPr>
        <p:spPr>
          <a:xfrm>
            <a:off x="9426416" y="2880622"/>
            <a:ext cx="3010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Elastic Load Balancing (ELB)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7B220FEF-5200-D741-9967-8A4945F63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6082" y="2143226"/>
            <a:ext cx="711200" cy="7112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CB1F7A6-A19B-E04F-B95D-318AE70A10CE}"/>
              </a:ext>
            </a:extLst>
          </p:cNvPr>
          <p:cNvSpPr/>
          <p:nvPr/>
        </p:nvSpPr>
        <p:spPr>
          <a:xfrm>
            <a:off x="9696687" y="1793054"/>
            <a:ext cx="2469990" cy="1511797"/>
          </a:xfrm>
          <a:prstGeom prst="rect">
            <a:avLst/>
          </a:prstGeom>
          <a:noFill/>
          <a:ln w="12700">
            <a:solidFill>
              <a:srgbClr val="FC58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rgbClr val="FC584C"/>
                </a:solidFill>
              </a:rPr>
              <a:t>Security group “Web ELB”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BFC8B64-94F7-6040-8BA6-F6A61431A792}"/>
              </a:ext>
            </a:extLst>
          </p:cNvPr>
          <p:cNvSpPr/>
          <p:nvPr/>
        </p:nvSpPr>
        <p:spPr>
          <a:xfrm>
            <a:off x="9727933" y="6250959"/>
            <a:ext cx="2407499" cy="1668957"/>
          </a:xfrm>
          <a:prstGeom prst="rect">
            <a:avLst/>
          </a:prstGeom>
          <a:noFill/>
          <a:ln w="12700">
            <a:solidFill>
              <a:srgbClr val="FC58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rgbClr val="FC584C"/>
                </a:solidFill>
              </a:rPr>
              <a:t>Security group “DB Tier”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5A02CD-4975-3B4F-88F7-77CD774A5D6E}"/>
              </a:ext>
            </a:extLst>
          </p:cNvPr>
          <p:cNvSpPr txBox="1"/>
          <p:nvPr/>
        </p:nvSpPr>
        <p:spPr>
          <a:xfrm>
            <a:off x="9780730" y="7380030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MySQL DB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Amazon Aurora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6C3296A5-3A64-2843-A585-B93DA37938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6082" y="6673617"/>
            <a:ext cx="711200" cy="71120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56E4D0B6-011F-E246-8464-DC09543E3C1E}"/>
              </a:ext>
            </a:extLst>
          </p:cNvPr>
          <p:cNvSpPr/>
          <p:nvPr/>
        </p:nvSpPr>
        <p:spPr>
          <a:xfrm>
            <a:off x="8930549" y="183898"/>
            <a:ext cx="4298627" cy="7832035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ln w="0"/>
                <a:solidFill>
                  <a:schemeClr val="accent4"/>
                </a:solidFill>
              </a:rPr>
              <a:t>VPC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DF214E8A-3E21-444A-B47C-64F1B86765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30550" y="183898"/>
            <a:ext cx="330200" cy="3302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18E12C7-E688-3E45-B8C6-E4E6507A8B05}"/>
              </a:ext>
            </a:extLst>
          </p:cNvPr>
          <p:cNvGrpSpPr/>
          <p:nvPr/>
        </p:nvGrpSpPr>
        <p:grpSpPr>
          <a:xfrm>
            <a:off x="10364224" y="5645885"/>
            <a:ext cx="1134917" cy="535497"/>
            <a:chOff x="10556881" y="5645426"/>
            <a:chExt cx="1134917" cy="535497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DF88B803-C218-8F4F-878C-C43592678ACA}"/>
                </a:ext>
              </a:extLst>
            </p:cNvPr>
            <p:cNvSpPr/>
            <p:nvPr/>
          </p:nvSpPr>
          <p:spPr>
            <a:xfrm>
              <a:off x="10556881" y="5798635"/>
              <a:ext cx="1134917" cy="244470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mazon Ember Medium" panose="020B0603020204020204" pitchFamily="34" charset="0"/>
                  <a:ea typeface="Amazon Ember Medium" panose="020B0603020204020204" pitchFamily="34" charset="0"/>
                  <a:cs typeface="Amazon Ember Medium" panose="020B0603020204020204" pitchFamily="34" charset="0"/>
                </a:rPr>
                <a:t>“Web Tier”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Amazon Ember Medium" panose="020B0603020204020204" pitchFamily="34" charset="0"/>
                  <a:ea typeface="Amazon Ember Medium" panose="020B0603020204020204" pitchFamily="34" charset="0"/>
                  <a:cs typeface="Amazon Ember Medium" panose="020B0603020204020204" pitchFamily="34" charset="0"/>
                </a:rPr>
                <a:t>MySQL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Amazon Ember Medium" panose="020B0603020204020204" pitchFamily="34" charset="0"/>
                  <a:ea typeface="Amazon Ember Medium" panose="020B0603020204020204" pitchFamily="34" charset="0"/>
                  <a:cs typeface="Amazon Ember Medium" panose="020B0603020204020204" pitchFamily="34" charset="0"/>
                </a:rPr>
                <a:t>(TCP 3306)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B7FB21D-F184-B54C-930D-85B53BD8A805}"/>
                </a:ext>
              </a:extLst>
            </p:cNvPr>
            <p:cNvCxnSpPr>
              <a:cxnSpLocks/>
            </p:cNvCxnSpPr>
            <p:nvPr/>
          </p:nvCxnSpPr>
          <p:spPr>
            <a:xfrm>
              <a:off x="10556881" y="5645426"/>
              <a:ext cx="0" cy="535497"/>
            </a:xfrm>
            <a:prstGeom prst="straightConnector1">
              <a:avLst/>
            </a:prstGeom>
            <a:ln w="12700">
              <a:solidFill>
                <a:srgbClr val="8FA7C4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B62449D3-78CB-BA4D-B001-5713F79996B9}"/>
              </a:ext>
            </a:extLst>
          </p:cNvPr>
          <p:cNvSpPr/>
          <p:nvPr/>
        </p:nvSpPr>
        <p:spPr>
          <a:xfrm>
            <a:off x="9727933" y="3974726"/>
            <a:ext cx="2407499" cy="1550555"/>
          </a:xfrm>
          <a:prstGeom prst="rect">
            <a:avLst/>
          </a:prstGeom>
          <a:noFill/>
          <a:ln w="12700">
            <a:solidFill>
              <a:srgbClr val="FC58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rgbClr val="FC584C"/>
                </a:solidFill>
              </a:rPr>
              <a:t>Security group “Web Tier”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5C88B27-20A5-A243-AA7B-41ABF078C3C8}"/>
              </a:ext>
            </a:extLst>
          </p:cNvPr>
          <p:cNvGrpSpPr/>
          <p:nvPr/>
        </p:nvGrpSpPr>
        <p:grpSpPr>
          <a:xfrm>
            <a:off x="10364224" y="3370916"/>
            <a:ext cx="1134917" cy="535497"/>
            <a:chOff x="10556881" y="3384396"/>
            <a:chExt cx="1134917" cy="535497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040C7F07-BF7A-5246-8E34-A49598616B12}"/>
                </a:ext>
              </a:extLst>
            </p:cNvPr>
            <p:cNvSpPr/>
            <p:nvPr/>
          </p:nvSpPr>
          <p:spPr>
            <a:xfrm>
              <a:off x="10556881" y="3537605"/>
              <a:ext cx="1134917" cy="244470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mazon Ember Medium" panose="020B0603020204020204" pitchFamily="34" charset="0"/>
                  <a:ea typeface="Amazon Ember Medium" panose="020B0603020204020204" pitchFamily="34" charset="0"/>
                  <a:cs typeface="Amazon Ember Medium" panose="020B0603020204020204" pitchFamily="34" charset="0"/>
                </a:rPr>
                <a:t>“Web ELB”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Amazon Ember Medium" panose="020B0603020204020204" pitchFamily="34" charset="0"/>
                  <a:ea typeface="Amazon Ember Medium" panose="020B0603020204020204" pitchFamily="34" charset="0"/>
                  <a:cs typeface="Amazon Ember Medium" panose="020B0603020204020204" pitchFamily="34" charset="0"/>
                </a:rPr>
                <a:t>HTTP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Amazon Ember Medium" panose="020B0603020204020204" pitchFamily="34" charset="0"/>
                  <a:ea typeface="Amazon Ember Medium" panose="020B0603020204020204" pitchFamily="34" charset="0"/>
                  <a:cs typeface="Amazon Ember Medium" panose="020B0603020204020204" pitchFamily="34" charset="0"/>
                </a:rPr>
                <a:t>(TCP 80)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CA51673-3778-B04E-8C7F-F3581A7CFE65}"/>
                </a:ext>
              </a:extLst>
            </p:cNvPr>
            <p:cNvCxnSpPr>
              <a:cxnSpLocks/>
            </p:cNvCxnSpPr>
            <p:nvPr/>
          </p:nvCxnSpPr>
          <p:spPr>
            <a:xfrm>
              <a:off x="10556881" y="3384396"/>
              <a:ext cx="0" cy="535497"/>
            </a:xfrm>
            <a:prstGeom prst="straightConnector1">
              <a:avLst/>
            </a:prstGeom>
            <a:ln w="12700">
              <a:solidFill>
                <a:srgbClr val="8FA7C4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CCF8869-521E-464A-B399-5BA887AB096D}"/>
              </a:ext>
            </a:extLst>
          </p:cNvPr>
          <p:cNvGrpSpPr/>
          <p:nvPr/>
        </p:nvGrpSpPr>
        <p:grpSpPr>
          <a:xfrm>
            <a:off x="10364224" y="1179336"/>
            <a:ext cx="1134917" cy="535497"/>
            <a:chOff x="10556881" y="1057680"/>
            <a:chExt cx="1134917" cy="535497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0939CBC1-4722-EC41-A827-F0B0B053E1B3}"/>
                </a:ext>
              </a:extLst>
            </p:cNvPr>
            <p:cNvSpPr/>
            <p:nvPr/>
          </p:nvSpPr>
          <p:spPr>
            <a:xfrm>
              <a:off x="10556881" y="1210889"/>
              <a:ext cx="1134917" cy="244470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mazon Ember Medium" panose="020B0603020204020204" pitchFamily="34" charset="0"/>
                  <a:ea typeface="Amazon Ember Medium" panose="020B0603020204020204" pitchFamily="34" charset="0"/>
                  <a:cs typeface="Amazon Ember Medium" panose="020B0603020204020204" pitchFamily="34" charset="0"/>
                </a:rPr>
                <a:t>HTTPS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Amazon Ember Medium" panose="020B0603020204020204" pitchFamily="34" charset="0"/>
                  <a:ea typeface="Amazon Ember Medium" panose="020B0603020204020204" pitchFamily="34" charset="0"/>
                  <a:cs typeface="Amazon Ember Medium" panose="020B0603020204020204" pitchFamily="34" charset="0"/>
                </a:rPr>
                <a:t>(TCP 443)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58D27EE-EB8B-314F-B4D4-7DB2080C9B42}"/>
                </a:ext>
              </a:extLst>
            </p:cNvPr>
            <p:cNvCxnSpPr>
              <a:cxnSpLocks/>
            </p:cNvCxnSpPr>
            <p:nvPr/>
          </p:nvCxnSpPr>
          <p:spPr>
            <a:xfrm>
              <a:off x="10556881" y="1057680"/>
              <a:ext cx="0" cy="535497"/>
            </a:xfrm>
            <a:prstGeom prst="straightConnector1">
              <a:avLst/>
            </a:prstGeom>
            <a:ln w="12700">
              <a:solidFill>
                <a:srgbClr val="8FA7C4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13141A5-C0C8-664D-B276-F3DB562454CF}"/>
              </a:ext>
            </a:extLst>
          </p:cNvPr>
          <p:cNvSpPr txBox="1"/>
          <p:nvPr/>
        </p:nvSpPr>
        <p:spPr>
          <a:xfrm>
            <a:off x="10074213" y="805533"/>
            <a:ext cx="1714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Internet gateway</a:t>
            </a: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F4E3962C-D9B5-7F41-A610-6DB969D4C0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96732" y="310610"/>
            <a:ext cx="469900" cy="4699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A07DD4F-6D3E-7041-8A26-BB2FB77594D3}"/>
              </a:ext>
            </a:extLst>
          </p:cNvPr>
          <p:cNvSpPr txBox="1"/>
          <p:nvPr/>
        </p:nvSpPr>
        <p:spPr>
          <a:xfrm>
            <a:off x="10175030" y="5184848"/>
            <a:ext cx="1513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Amazon EC2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43912272-B615-214E-93C9-75F9E9FBDCF7}"/>
              </a:ext>
            </a:extLst>
          </p:cNvPr>
          <p:cNvCxnSpPr>
            <a:cxnSpLocks/>
          </p:cNvCxnSpPr>
          <p:nvPr/>
        </p:nvCxnSpPr>
        <p:spPr>
          <a:xfrm flipH="1">
            <a:off x="12224547" y="2548953"/>
            <a:ext cx="31245" cy="4536485"/>
          </a:xfrm>
          <a:prstGeom prst="bentConnector3">
            <a:avLst>
              <a:gd name="adj1" fmla="val -1749566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&quot;No&quot; Symbol 26">
            <a:extLst>
              <a:ext uri="{FF2B5EF4-FFF2-40B4-BE49-F238E27FC236}">
                <a16:creationId xmlns:a16="http://schemas.microsoft.com/office/drawing/2014/main" id="{CC817CC8-B11C-1A48-B2A3-024708992640}"/>
              </a:ext>
            </a:extLst>
          </p:cNvPr>
          <p:cNvSpPr/>
          <p:nvPr/>
        </p:nvSpPr>
        <p:spPr>
          <a:xfrm>
            <a:off x="12575918" y="4348279"/>
            <a:ext cx="463826" cy="468916"/>
          </a:xfrm>
          <a:prstGeom prst="noSmoking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A1F0683-9669-AE45-B8A1-B237C73DDEF9}"/>
              </a:ext>
            </a:extLst>
          </p:cNvPr>
          <p:cNvSpPr txBox="1"/>
          <p:nvPr/>
        </p:nvSpPr>
        <p:spPr>
          <a:xfrm>
            <a:off x="9474127" y="4828099"/>
            <a:ext cx="1513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Web Server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F3B33316-B8F3-F842-A81F-B6E9BAA6FF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15584" y="4412207"/>
            <a:ext cx="469900" cy="46990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63BF657E-316B-8048-9FF3-89D8B7F335DE}"/>
              </a:ext>
            </a:extLst>
          </p:cNvPr>
          <p:cNvSpPr txBox="1"/>
          <p:nvPr/>
        </p:nvSpPr>
        <p:spPr>
          <a:xfrm>
            <a:off x="10923643" y="4808311"/>
            <a:ext cx="1513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Web Server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CEF26015-7EFB-134C-A5C5-1D2C2223E1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65100" y="4392419"/>
            <a:ext cx="469900" cy="469900"/>
          </a:xfrm>
          <a:prstGeom prst="rect">
            <a:avLst/>
          </a:prstGeom>
        </p:spPr>
      </p:pic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C362E222-E0AE-B14C-AA59-F2EC7DA2A02F}"/>
              </a:ext>
            </a:extLst>
          </p:cNvPr>
          <p:cNvCxnSpPr>
            <a:cxnSpLocks/>
            <a:stCxn id="61" idx="3"/>
            <a:endCxn id="63" idx="1"/>
          </p:cNvCxnSpPr>
          <p:nvPr/>
        </p:nvCxnSpPr>
        <p:spPr>
          <a:xfrm flipV="1">
            <a:off x="10485484" y="4627369"/>
            <a:ext cx="979616" cy="19788"/>
          </a:xfrm>
          <a:prstGeom prst="bentConnector3">
            <a:avLst>
              <a:gd name="adj1" fmla="val 50000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&quot;No&quot; Symbol 63">
            <a:extLst>
              <a:ext uri="{FF2B5EF4-FFF2-40B4-BE49-F238E27FC236}">
                <a16:creationId xmlns:a16="http://schemas.microsoft.com/office/drawing/2014/main" id="{B5124307-DCD1-6A41-B30C-F38719566D2E}"/>
              </a:ext>
            </a:extLst>
          </p:cNvPr>
          <p:cNvSpPr/>
          <p:nvPr/>
        </p:nvSpPr>
        <p:spPr>
          <a:xfrm>
            <a:off x="10753678" y="4393899"/>
            <a:ext cx="463826" cy="468916"/>
          </a:xfrm>
          <a:prstGeom prst="noSmoking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337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50ABBC1-0311-CA45-A2B1-E93642B92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30" y="3370716"/>
            <a:ext cx="12435840" cy="1488168"/>
          </a:xfrm>
        </p:spPr>
        <p:txBody>
          <a:bodyPr/>
          <a:lstStyle/>
          <a:p>
            <a:r>
              <a:rPr lang="en-US" sz="7360" b="0" dirty="0"/>
              <a:t>Load balancing</a:t>
            </a:r>
          </a:p>
        </p:txBody>
      </p:sp>
    </p:spTree>
    <p:extLst>
      <p:ext uri="{BB962C8B-B14F-4D97-AF65-F5344CB8AC3E}">
        <p14:creationId xmlns:p14="http://schemas.microsoft.com/office/powerpoint/2010/main" val="1480708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4FEAD-241B-A540-AC32-EA44BA118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Horizontal scaling: </a:t>
            </a:r>
            <a:r>
              <a:rPr lang="en-US" dirty="0">
                <a:solidFill>
                  <a:schemeClr val="accent1"/>
                </a:solidFill>
              </a:rPr>
              <a:t>Elastic Load Balancing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11F74-B552-7D45-95F4-0FBE52832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47" y="1614931"/>
            <a:ext cx="6533333" cy="568628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900" dirty="0"/>
              <a:t>Distribute traffic to multiple targets</a:t>
            </a:r>
          </a:p>
          <a:p>
            <a:pPr marL="1645920" lvl="1">
              <a:buFont typeface="Arial" panose="020B0604020202020204" pitchFamily="34" charset="0"/>
              <a:buChar char="•"/>
            </a:pPr>
            <a:r>
              <a:rPr lang="en-US" sz="2400" dirty="0"/>
              <a:t>EC2 instances</a:t>
            </a:r>
          </a:p>
          <a:p>
            <a:pPr marL="1645920" lvl="1">
              <a:buFont typeface="Arial" panose="020B0604020202020204" pitchFamily="34" charset="0"/>
              <a:buChar char="•"/>
            </a:pPr>
            <a:r>
              <a:rPr lang="en-US" sz="2400" dirty="0"/>
              <a:t>Containers</a:t>
            </a:r>
          </a:p>
          <a:p>
            <a:pPr marL="1645920" lvl="1">
              <a:buFont typeface="Arial" panose="020B0604020202020204" pitchFamily="34" charset="0"/>
              <a:buChar char="•"/>
            </a:pPr>
            <a:r>
              <a:rPr lang="en-US" sz="2400" dirty="0"/>
              <a:t>IP addresses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900" dirty="0"/>
              <a:t>Multiple Availability Zones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900" dirty="0"/>
              <a:t>ELB Scales automatically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900" dirty="0"/>
              <a:t>Support Auto Scaling Groups</a:t>
            </a:r>
          </a:p>
          <a:p>
            <a:pPr marL="1645920" lvl="1">
              <a:buFont typeface="Arial" panose="020B0604020202020204" pitchFamily="34" charset="0"/>
              <a:buChar char="•"/>
            </a:pPr>
            <a:r>
              <a:rPr lang="en-US" sz="2400" dirty="0"/>
              <a:t>Automatically (de)register  instances to the ELB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900" dirty="0"/>
          </a:p>
          <a:p>
            <a:pPr marL="1645920" lvl="1">
              <a:buFont typeface="Arial" panose="020B0604020202020204" pitchFamily="34" charset="0"/>
              <a:buChar char="•"/>
            </a:pPr>
            <a:endParaRPr lang="en-US" sz="29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DB53D3-66CC-C040-AB98-C7CDEF9E999D}"/>
              </a:ext>
            </a:extLst>
          </p:cNvPr>
          <p:cNvSpPr/>
          <p:nvPr/>
        </p:nvSpPr>
        <p:spPr>
          <a:xfrm>
            <a:off x="7269853" y="1361882"/>
            <a:ext cx="6397496" cy="6354373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ln w="0"/>
                <a:solidFill>
                  <a:schemeClr val="accent4"/>
                </a:solidFill>
              </a:rPr>
              <a:t>VPC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4297C7B-C7A1-7146-A485-C5BA189DAB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69854" y="1361882"/>
            <a:ext cx="330200" cy="330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B83D9B-5808-3E47-883C-28B1F80D74F1}"/>
              </a:ext>
            </a:extLst>
          </p:cNvPr>
          <p:cNvSpPr txBox="1"/>
          <p:nvPr/>
        </p:nvSpPr>
        <p:spPr>
          <a:xfrm>
            <a:off x="10643383" y="953249"/>
            <a:ext cx="1714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Internet gateway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994BABB-CDF3-8F48-B371-9AD35F15DF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93076" y="894907"/>
            <a:ext cx="469900" cy="4699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184E78E-1533-244C-922E-EDC389A14FA0}"/>
              </a:ext>
            </a:extLst>
          </p:cNvPr>
          <p:cNvGrpSpPr/>
          <p:nvPr/>
        </p:nvGrpSpPr>
        <p:grpSpPr>
          <a:xfrm>
            <a:off x="7770245" y="3422100"/>
            <a:ext cx="1513305" cy="939112"/>
            <a:chOff x="8581313" y="3183859"/>
            <a:chExt cx="1513305" cy="93911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61C0F4E-507F-8040-A9CC-0167E5372D2F}"/>
                </a:ext>
              </a:extLst>
            </p:cNvPr>
            <p:cNvSpPr txBox="1"/>
            <p:nvPr/>
          </p:nvSpPr>
          <p:spPr>
            <a:xfrm>
              <a:off x="8581313" y="3599751"/>
              <a:ext cx="15133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EC2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Instance</a:t>
              </a: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1894412-1D33-E849-9790-FEBF6B203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103015" y="3183859"/>
              <a:ext cx="469900" cy="46990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E97FBCC-83AC-E04E-BA40-4922E1DE570B}"/>
              </a:ext>
            </a:extLst>
          </p:cNvPr>
          <p:cNvGrpSpPr/>
          <p:nvPr/>
        </p:nvGrpSpPr>
        <p:grpSpPr>
          <a:xfrm>
            <a:off x="10961419" y="3422100"/>
            <a:ext cx="1513305" cy="939112"/>
            <a:chOff x="11289959" y="3183859"/>
            <a:chExt cx="1513305" cy="93911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64BF025-FBCE-EA4D-9B5B-AF1F2C380C3D}"/>
                </a:ext>
              </a:extLst>
            </p:cNvPr>
            <p:cNvSpPr txBox="1"/>
            <p:nvPr/>
          </p:nvSpPr>
          <p:spPr>
            <a:xfrm>
              <a:off x="11289959" y="3599751"/>
              <a:ext cx="15133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EC2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Instance</a:t>
              </a: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B1BB6894-484E-C746-831E-22D038297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811661" y="3183859"/>
              <a:ext cx="469900" cy="46990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3CC6EF5-3021-6C47-A491-2BDE79C88592}"/>
              </a:ext>
            </a:extLst>
          </p:cNvPr>
          <p:cNvGrpSpPr/>
          <p:nvPr/>
        </p:nvGrpSpPr>
        <p:grpSpPr>
          <a:xfrm>
            <a:off x="8651960" y="3422100"/>
            <a:ext cx="1513305" cy="939112"/>
            <a:chOff x="9955390" y="3183859"/>
            <a:chExt cx="1513305" cy="93911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6320191-A052-6B49-9DB6-C4C5F5FB98C3}"/>
                </a:ext>
              </a:extLst>
            </p:cNvPr>
            <p:cNvSpPr txBox="1"/>
            <p:nvPr/>
          </p:nvSpPr>
          <p:spPr>
            <a:xfrm>
              <a:off x="9955390" y="3599751"/>
              <a:ext cx="15133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EC2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Instance</a:t>
              </a: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6A203544-6465-8743-972B-839968C51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477092" y="3183859"/>
              <a:ext cx="469900" cy="4699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E929975-D085-4B4D-BBA0-B71DA2A87F3B}"/>
              </a:ext>
            </a:extLst>
          </p:cNvPr>
          <p:cNvSpPr txBox="1"/>
          <p:nvPr/>
        </p:nvSpPr>
        <p:spPr>
          <a:xfrm>
            <a:off x="10949613" y="1918894"/>
            <a:ext cx="1968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ELB (public facing)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087B1F37-ABA1-054D-93C1-DFDC4A1568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72426" y="1757348"/>
            <a:ext cx="711200" cy="7112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5A88CF6-B4F0-BF48-9052-9CFB59EE8697}"/>
              </a:ext>
            </a:extLst>
          </p:cNvPr>
          <p:cNvSpPr txBox="1"/>
          <p:nvPr/>
        </p:nvSpPr>
        <p:spPr>
          <a:xfrm>
            <a:off x="10888253" y="4952846"/>
            <a:ext cx="2029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ELB (private facing)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1E1680CE-AE85-BB44-A9AE-29A36A45F9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72426" y="4751135"/>
            <a:ext cx="711200" cy="7112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3E21B474-7752-4241-B9CE-7813715338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22253" y="2812262"/>
            <a:ext cx="324346" cy="324346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ED47BE6B-DE28-9B4A-B01C-E8453F8EEA17}"/>
              </a:ext>
            </a:extLst>
          </p:cNvPr>
          <p:cNvSpPr/>
          <p:nvPr/>
        </p:nvSpPr>
        <p:spPr>
          <a:xfrm>
            <a:off x="7422252" y="2803416"/>
            <a:ext cx="5972905" cy="1578115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ln w="0"/>
                <a:solidFill>
                  <a:schemeClr val="accent1"/>
                </a:solidFill>
              </a:rPr>
              <a:t>Auto Scaling Group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BAA331B-3D02-4848-A30A-48E6171BD9BE}"/>
              </a:ext>
            </a:extLst>
          </p:cNvPr>
          <p:cNvGrpSpPr/>
          <p:nvPr/>
        </p:nvGrpSpPr>
        <p:grpSpPr>
          <a:xfrm>
            <a:off x="11827094" y="3428449"/>
            <a:ext cx="1513305" cy="939112"/>
            <a:chOff x="12333364" y="3190208"/>
            <a:chExt cx="1513305" cy="93911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AC0D6C5-382A-484A-A125-CBA32A47557A}"/>
                </a:ext>
              </a:extLst>
            </p:cNvPr>
            <p:cNvSpPr txBox="1"/>
            <p:nvPr/>
          </p:nvSpPr>
          <p:spPr>
            <a:xfrm>
              <a:off x="12333364" y="3606100"/>
              <a:ext cx="15133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EC2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Instance</a:t>
              </a:r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FF1B86FC-9FED-754B-BAB5-793A8C268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855066" y="3190208"/>
              <a:ext cx="469900" cy="4699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A77D2EC-8681-0D4E-B0E6-A28026C24D95}"/>
              </a:ext>
            </a:extLst>
          </p:cNvPr>
          <p:cNvGrpSpPr/>
          <p:nvPr/>
        </p:nvGrpSpPr>
        <p:grpSpPr>
          <a:xfrm>
            <a:off x="7770245" y="6267327"/>
            <a:ext cx="1513305" cy="939112"/>
            <a:chOff x="8581313" y="3183859"/>
            <a:chExt cx="1513305" cy="93911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76E0866-AB0B-B643-95B6-A13E20BC0258}"/>
                </a:ext>
              </a:extLst>
            </p:cNvPr>
            <p:cNvSpPr txBox="1"/>
            <p:nvPr/>
          </p:nvSpPr>
          <p:spPr>
            <a:xfrm>
              <a:off x="8581313" y="3599751"/>
              <a:ext cx="15133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EC2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Instance</a:t>
              </a:r>
            </a:p>
          </p:txBody>
        </p:sp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F63F3F27-08F2-A147-82BE-6FDC103D0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103015" y="3183859"/>
              <a:ext cx="469900" cy="4699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249A6AB-D526-BE4D-A7B7-6206873E67C2}"/>
              </a:ext>
            </a:extLst>
          </p:cNvPr>
          <p:cNvGrpSpPr/>
          <p:nvPr/>
        </p:nvGrpSpPr>
        <p:grpSpPr>
          <a:xfrm>
            <a:off x="10961419" y="6267327"/>
            <a:ext cx="1513305" cy="939112"/>
            <a:chOff x="11289959" y="3183859"/>
            <a:chExt cx="1513305" cy="93911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134A704-6B0B-F64A-B07A-FB84F890781D}"/>
                </a:ext>
              </a:extLst>
            </p:cNvPr>
            <p:cNvSpPr txBox="1"/>
            <p:nvPr/>
          </p:nvSpPr>
          <p:spPr>
            <a:xfrm>
              <a:off x="11289959" y="3599751"/>
              <a:ext cx="15133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EC2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Instance</a:t>
              </a: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683E5902-11CD-4C47-BA85-7808B162F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811661" y="3183859"/>
              <a:ext cx="469900" cy="469900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A6A6344-666C-0B4B-90F2-1AD536BA9A2C}"/>
              </a:ext>
            </a:extLst>
          </p:cNvPr>
          <p:cNvGrpSpPr/>
          <p:nvPr/>
        </p:nvGrpSpPr>
        <p:grpSpPr>
          <a:xfrm>
            <a:off x="8651960" y="6267327"/>
            <a:ext cx="1513305" cy="939112"/>
            <a:chOff x="9955390" y="3183859"/>
            <a:chExt cx="1513305" cy="93911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E88CBE7-195E-064D-A330-B919B9050CA6}"/>
                </a:ext>
              </a:extLst>
            </p:cNvPr>
            <p:cNvSpPr txBox="1"/>
            <p:nvPr/>
          </p:nvSpPr>
          <p:spPr>
            <a:xfrm>
              <a:off x="9955390" y="3599751"/>
              <a:ext cx="15133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EC2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Instance</a:t>
              </a:r>
            </a:p>
          </p:txBody>
        </p:sp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id="{9AA2F0E7-557B-AC45-9066-31CC6CE2F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477092" y="3183859"/>
              <a:ext cx="469900" cy="469900"/>
            </a:xfrm>
            <a:prstGeom prst="rect">
              <a:avLst/>
            </a:prstGeom>
          </p:spPr>
        </p:pic>
      </p:grpSp>
      <p:pic>
        <p:nvPicPr>
          <p:cNvPr id="74" name="Graphic 73">
            <a:extLst>
              <a:ext uri="{FF2B5EF4-FFF2-40B4-BE49-F238E27FC236}">
                <a16:creationId xmlns:a16="http://schemas.microsoft.com/office/drawing/2014/main" id="{28B6A60C-74B0-A847-86F9-47EA0EA1BD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22253" y="5657489"/>
            <a:ext cx="324346" cy="324346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91CB15A2-D6D8-364F-9943-61AD985B0ADF}"/>
              </a:ext>
            </a:extLst>
          </p:cNvPr>
          <p:cNvSpPr/>
          <p:nvPr/>
        </p:nvSpPr>
        <p:spPr>
          <a:xfrm>
            <a:off x="7422252" y="5648643"/>
            <a:ext cx="5972905" cy="1698008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ln w="0"/>
                <a:solidFill>
                  <a:schemeClr val="accent1"/>
                </a:solidFill>
              </a:rPr>
              <a:t>Auto Scaling Group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1CEFD4E-5C70-9543-B3F1-5D1985F78FDF}"/>
              </a:ext>
            </a:extLst>
          </p:cNvPr>
          <p:cNvGrpSpPr/>
          <p:nvPr/>
        </p:nvGrpSpPr>
        <p:grpSpPr>
          <a:xfrm>
            <a:off x="11827094" y="6273676"/>
            <a:ext cx="1513305" cy="939112"/>
            <a:chOff x="12333364" y="3190208"/>
            <a:chExt cx="1513305" cy="93911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2991A3E-CBC3-1B4C-B4D3-0ECDBADB2838}"/>
                </a:ext>
              </a:extLst>
            </p:cNvPr>
            <p:cNvSpPr txBox="1"/>
            <p:nvPr/>
          </p:nvSpPr>
          <p:spPr>
            <a:xfrm>
              <a:off x="12333364" y="3606100"/>
              <a:ext cx="15133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EC2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Instance</a:t>
              </a: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id="{C66BFD1F-18FB-2A4E-923B-EDA0381DA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855066" y="3190208"/>
              <a:ext cx="469900" cy="469900"/>
            </a:xfrm>
            <a:prstGeom prst="rect">
              <a:avLst/>
            </a:prstGeom>
          </p:spPr>
        </p:pic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A81780FE-1FAB-1B4B-AB89-76D9CC1B619D}"/>
              </a:ext>
            </a:extLst>
          </p:cNvPr>
          <p:cNvSpPr/>
          <p:nvPr/>
        </p:nvSpPr>
        <p:spPr>
          <a:xfrm>
            <a:off x="7876956" y="2427585"/>
            <a:ext cx="2138180" cy="5087756"/>
          </a:xfrm>
          <a:prstGeom prst="rect">
            <a:avLst/>
          </a:prstGeom>
          <a:noFill/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304" tIns="146304" rIns="146304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40" dirty="0">
                <a:solidFill>
                  <a:schemeClr val="accent2"/>
                </a:solidFill>
              </a:rPr>
              <a:t>Availability Zone A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D4E4F40-687B-0D48-965E-DC09820047EC}"/>
              </a:ext>
            </a:extLst>
          </p:cNvPr>
          <p:cNvSpPr/>
          <p:nvPr/>
        </p:nvSpPr>
        <p:spPr>
          <a:xfrm>
            <a:off x="10995253" y="2427585"/>
            <a:ext cx="2138180" cy="5087756"/>
          </a:xfrm>
          <a:prstGeom prst="rect">
            <a:avLst/>
          </a:prstGeom>
          <a:noFill/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304" tIns="146304" rIns="146304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40" dirty="0">
                <a:solidFill>
                  <a:schemeClr val="accent2"/>
                </a:solidFill>
              </a:rPr>
              <a:t>Availability Zone B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361A46A4-4E76-D84C-A2A2-4899B2EAFE44}"/>
              </a:ext>
            </a:extLst>
          </p:cNvPr>
          <p:cNvCxnSpPr>
            <a:stCxn id="29" idx="2"/>
            <a:endCxn id="17" idx="0"/>
          </p:cNvCxnSpPr>
          <p:nvPr/>
        </p:nvCxnSpPr>
        <p:spPr>
          <a:xfrm rot="5400000">
            <a:off x="9050686" y="1944760"/>
            <a:ext cx="953552" cy="2001129"/>
          </a:xfrm>
          <a:prstGeom prst="bentConnector3">
            <a:avLst>
              <a:gd name="adj1" fmla="val 76918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8D0DEECE-C43A-3341-B293-B7A599D7A691}"/>
              </a:ext>
            </a:extLst>
          </p:cNvPr>
          <p:cNvCxnSpPr>
            <a:stCxn id="29" idx="2"/>
            <a:endCxn id="27" idx="0"/>
          </p:cNvCxnSpPr>
          <p:nvPr/>
        </p:nvCxnSpPr>
        <p:spPr>
          <a:xfrm rot="5400000">
            <a:off x="9491543" y="2385617"/>
            <a:ext cx="953552" cy="1119414"/>
          </a:xfrm>
          <a:prstGeom prst="bentConnector3">
            <a:avLst>
              <a:gd name="adj1" fmla="val 75235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223EC42B-29FD-8949-9CB2-64748259E9B7}"/>
              </a:ext>
            </a:extLst>
          </p:cNvPr>
          <p:cNvCxnSpPr>
            <a:stCxn id="29" idx="2"/>
            <a:endCxn id="23" idx="0"/>
          </p:cNvCxnSpPr>
          <p:nvPr/>
        </p:nvCxnSpPr>
        <p:spPr>
          <a:xfrm rot="16200000" flipH="1">
            <a:off x="10646272" y="2350301"/>
            <a:ext cx="953552" cy="1190045"/>
          </a:xfrm>
          <a:prstGeom prst="bentConnector3">
            <a:avLst>
              <a:gd name="adj1" fmla="val 75235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5D6F633A-D247-D940-8FDC-68692D3D4825}"/>
              </a:ext>
            </a:extLst>
          </p:cNvPr>
          <p:cNvCxnSpPr>
            <a:stCxn id="29" idx="2"/>
            <a:endCxn id="53" idx="0"/>
          </p:cNvCxnSpPr>
          <p:nvPr/>
        </p:nvCxnSpPr>
        <p:spPr>
          <a:xfrm rot="16200000" flipH="1">
            <a:off x="11075936" y="1920638"/>
            <a:ext cx="959901" cy="2055720"/>
          </a:xfrm>
          <a:prstGeom prst="bentConnector3">
            <a:avLst>
              <a:gd name="adj1" fmla="val 75068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8A10C6B-97A8-3F4B-BE28-670C95295A99}"/>
              </a:ext>
            </a:extLst>
          </p:cNvPr>
          <p:cNvCxnSpPr>
            <a:stCxn id="10" idx="2"/>
            <a:endCxn id="29" idx="0"/>
          </p:cNvCxnSpPr>
          <p:nvPr/>
        </p:nvCxnSpPr>
        <p:spPr>
          <a:xfrm>
            <a:off x="10528026" y="1364807"/>
            <a:ext cx="0" cy="39254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BC95AB4-6796-5547-A063-7B5847C3EA2E}"/>
              </a:ext>
            </a:extLst>
          </p:cNvPr>
          <p:cNvCxnSpPr>
            <a:stCxn id="16" idx="2"/>
            <a:endCxn id="31" idx="0"/>
          </p:cNvCxnSpPr>
          <p:nvPr/>
        </p:nvCxnSpPr>
        <p:spPr>
          <a:xfrm rot="16200000" flipH="1">
            <a:off x="9332501" y="3555609"/>
            <a:ext cx="389923" cy="2001128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DE0BAC61-E706-2E46-B0B3-1FE23B961992}"/>
              </a:ext>
            </a:extLst>
          </p:cNvPr>
          <p:cNvCxnSpPr>
            <a:stCxn id="26" idx="2"/>
          </p:cNvCxnSpPr>
          <p:nvPr/>
        </p:nvCxnSpPr>
        <p:spPr>
          <a:xfrm rot="16200000" flipH="1">
            <a:off x="9928518" y="3841307"/>
            <a:ext cx="194961" cy="1234770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E0B3CD08-C94A-0F43-A9FD-92536775F9EA}"/>
              </a:ext>
            </a:extLst>
          </p:cNvPr>
          <p:cNvCxnSpPr>
            <a:stCxn id="22" idx="2"/>
            <a:endCxn id="31" idx="0"/>
          </p:cNvCxnSpPr>
          <p:nvPr/>
        </p:nvCxnSpPr>
        <p:spPr>
          <a:xfrm rot="5400000">
            <a:off x="10928088" y="3961150"/>
            <a:ext cx="389923" cy="1190046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948B5E85-4135-F94A-9A72-B5BF68AB16F1}"/>
              </a:ext>
            </a:extLst>
          </p:cNvPr>
          <p:cNvCxnSpPr>
            <a:stCxn id="52" idx="2"/>
            <a:endCxn id="31" idx="0"/>
          </p:cNvCxnSpPr>
          <p:nvPr/>
        </p:nvCxnSpPr>
        <p:spPr>
          <a:xfrm rot="5400000">
            <a:off x="11364100" y="3531488"/>
            <a:ext cx="383574" cy="2055721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E11507B9-58E6-384C-A283-5469BDA762D2}"/>
              </a:ext>
            </a:extLst>
          </p:cNvPr>
          <p:cNvCxnSpPr>
            <a:stCxn id="31" idx="2"/>
            <a:endCxn id="64" idx="0"/>
          </p:cNvCxnSpPr>
          <p:nvPr/>
        </p:nvCxnSpPr>
        <p:spPr>
          <a:xfrm rot="5400000">
            <a:off x="9124966" y="4864267"/>
            <a:ext cx="804992" cy="2001129"/>
          </a:xfrm>
          <a:prstGeom prst="bentConnector3">
            <a:avLst>
              <a:gd name="adj1" fmla="val 69928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A5F2D939-AB30-7B4C-9925-3548E8C305CB}"/>
              </a:ext>
            </a:extLst>
          </p:cNvPr>
          <p:cNvCxnSpPr>
            <a:stCxn id="31" idx="2"/>
            <a:endCxn id="70" idx="0"/>
          </p:cNvCxnSpPr>
          <p:nvPr/>
        </p:nvCxnSpPr>
        <p:spPr>
          <a:xfrm rot="5400000">
            <a:off x="9565823" y="5305124"/>
            <a:ext cx="804992" cy="1119414"/>
          </a:xfrm>
          <a:prstGeom prst="bentConnector3">
            <a:avLst>
              <a:gd name="adj1" fmla="val 69928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0D1E20DB-BCA3-2146-B328-631A04D9B035}"/>
              </a:ext>
            </a:extLst>
          </p:cNvPr>
          <p:cNvCxnSpPr>
            <a:stCxn id="31" idx="2"/>
            <a:endCxn id="67" idx="0"/>
          </p:cNvCxnSpPr>
          <p:nvPr/>
        </p:nvCxnSpPr>
        <p:spPr>
          <a:xfrm rot="16200000" flipH="1">
            <a:off x="10720552" y="5269808"/>
            <a:ext cx="804992" cy="1190045"/>
          </a:xfrm>
          <a:prstGeom prst="bentConnector3">
            <a:avLst>
              <a:gd name="adj1" fmla="val 69929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A13CFF55-AF7E-944C-BBDD-F59E237204A9}"/>
              </a:ext>
            </a:extLst>
          </p:cNvPr>
          <p:cNvCxnSpPr>
            <a:stCxn id="31" idx="2"/>
            <a:endCxn id="79" idx="0"/>
          </p:cNvCxnSpPr>
          <p:nvPr/>
        </p:nvCxnSpPr>
        <p:spPr>
          <a:xfrm rot="16200000" flipH="1">
            <a:off x="11150216" y="4840145"/>
            <a:ext cx="811341" cy="2055720"/>
          </a:xfrm>
          <a:prstGeom prst="bentConnector3">
            <a:avLst>
              <a:gd name="adj1" fmla="val 69772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651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80BE9ED-1C87-3146-BA40-6293F255A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ELB: </a:t>
            </a:r>
            <a:r>
              <a:rPr lang="en-US" dirty="0">
                <a:solidFill>
                  <a:schemeClr val="accent1"/>
                </a:solidFill>
              </a:rPr>
              <a:t>NLB</a:t>
            </a:r>
            <a:r>
              <a:rPr lang="en-US" dirty="0"/>
              <a:t> / </a:t>
            </a:r>
            <a:r>
              <a:rPr lang="en-US" dirty="0">
                <a:solidFill>
                  <a:schemeClr val="accent1"/>
                </a:solidFill>
              </a:rPr>
              <a:t>ALB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C941E48-4208-BF44-B117-C1E3A130E9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accent1"/>
                </a:solidFill>
              </a:rPr>
              <a:t>Network Load Balancer (NLB)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Layer 4 Load Balancing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Connection-based Load Balancing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High Throughput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Low Latency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Preserve source IP address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Static IPs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Long-lived TCP Connections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IP addresses as Targets</a:t>
            </a:r>
          </a:p>
          <a:p>
            <a:endParaRPr lang="en-US" sz="28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6B2EEB4-498D-EB4E-8DF0-788F85B88E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accent1"/>
                </a:solidFill>
              </a:rPr>
              <a:t>Application Load Balancer (ALB)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Layer 7 Load Balancing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Content-Based Routing (host and path based)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Containerized Application Support (ECS, EKS)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HTTP/2 Support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Request Tracing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Web Application Firewall (WAF) integration</a:t>
            </a:r>
          </a:p>
          <a:p>
            <a:endParaRPr lang="en-US" sz="2800" dirty="0"/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3F03226E-8E6E-4148-8D74-E8F352778416}"/>
              </a:ext>
            </a:extLst>
          </p:cNvPr>
          <p:cNvSpPr txBox="1">
            <a:spLocks/>
          </p:cNvSpPr>
          <p:nvPr/>
        </p:nvSpPr>
        <p:spPr>
          <a:xfrm>
            <a:off x="3914272" y="6579605"/>
            <a:ext cx="5037221" cy="10991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731502" rtl="0" eaLnBrk="1" latinLnBrk="0" hangingPunct="1">
              <a:spcBef>
                <a:spcPct val="20000"/>
              </a:spcBef>
              <a:buFontTx/>
              <a:buNone/>
              <a:defRPr sz="352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1188690" indent="-457188" algn="l" defTabSz="731502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828754" indent="-365750" algn="l" defTabSz="731502" rtl="0" eaLnBrk="1" latinLnBrk="0" hangingPunct="1">
              <a:spcBef>
                <a:spcPct val="20000"/>
              </a:spcBef>
              <a:buFont typeface="Arial"/>
              <a:buChar char="•"/>
              <a:defRPr sz="256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2560256" indent="-365750" algn="l" defTabSz="731502" rtl="0" eaLnBrk="1" latinLnBrk="0" hangingPunct="1">
              <a:spcBef>
                <a:spcPct val="20000"/>
              </a:spcBef>
              <a:buFont typeface="Arial"/>
              <a:buChar char="–"/>
              <a:defRPr sz="256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3291757" indent="-365750" algn="l" defTabSz="731502" rtl="0" eaLnBrk="1" latinLnBrk="0" hangingPunct="1">
              <a:spcBef>
                <a:spcPct val="20000"/>
              </a:spcBef>
              <a:buFont typeface="Arial"/>
              <a:buChar char="»"/>
              <a:defRPr sz="256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4023259" indent="-365750" algn="l" defTabSz="731502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761" indent="-365750" algn="l" defTabSz="731502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263" indent="-365750" algn="l" defTabSz="731502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764" indent="-365750" algn="l" defTabSz="731502" rtl="0" eaLnBrk="1" latinLnBrk="0" hangingPunct="1">
              <a:spcBef>
                <a:spcPct val="20000"/>
              </a:spcBef>
              <a:buFont typeface="Arial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WebSocket Support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Deletion Protection</a:t>
            </a:r>
          </a:p>
        </p:txBody>
      </p:sp>
    </p:spTree>
    <p:extLst>
      <p:ext uri="{BB962C8B-B14F-4D97-AF65-F5344CB8AC3E}">
        <p14:creationId xmlns:p14="http://schemas.microsoft.com/office/powerpoint/2010/main" val="19054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9FCED7-749E-9343-982B-3C0EE40C2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16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Agenda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03830EB9-B3C2-5D47-BE9A-02D9944CD9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8863" y="1639166"/>
            <a:ext cx="13128486" cy="5555317"/>
          </a:xfrm>
        </p:spPr>
        <p:txBody>
          <a:bodyPr>
            <a:noAutofit/>
          </a:bodyPr>
          <a:lstStyle/>
          <a:p>
            <a:pPr marL="548627" indent="-548627">
              <a:buFont typeface="Arial" panose="020B0604020202020204" pitchFamily="34" charset="0"/>
              <a:buChar char="•"/>
            </a:pPr>
            <a:r>
              <a:rPr lang="en-US" dirty="0"/>
              <a:t>The VPC construct</a:t>
            </a:r>
          </a:p>
          <a:p>
            <a:pPr marL="548627" indent="-548627">
              <a:buFont typeface="Arial" panose="020B0604020202020204" pitchFamily="34" charset="0"/>
              <a:buChar char="•"/>
            </a:pPr>
            <a:r>
              <a:rPr lang="en-US" dirty="0"/>
              <a:t>Connecting VPC to the internet</a:t>
            </a:r>
          </a:p>
          <a:p>
            <a:pPr marL="548627" indent="-548627">
              <a:buFont typeface="Arial" panose="020B0604020202020204" pitchFamily="34" charset="0"/>
              <a:buChar char="•"/>
            </a:pPr>
            <a:r>
              <a:rPr lang="en-US" dirty="0"/>
              <a:t>Securing resources in the VPC</a:t>
            </a:r>
          </a:p>
          <a:p>
            <a:pPr marL="548627" indent="-548627">
              <a:buFont typeface="Arial" panose="020B0604020202020204" pitchFamily="34" charset="0"/>
              <a:buChar char="•"/>
            </a:pPr>
            <a:r>
              <a:rPr lang="en-US" dirty="0"/>
              <a:t>Load Balancing incoming traffic</a:t>
            </a:r>
          </a:p>
          <a:p>
            <a:pPr marL="548627" indent="-548627">
              <a:buFont typeface="Arial" panose="020B0604020202020204" pitchFamily="34" charset="0"/>
              <a:buChar char="•"/>
            </a:pPr>
            <a:r>
              <a:rPr lang="en-US" dirty="0"/>
              <a:t>Connecting multiple VPCs to each other</a:t>
            </a:r>
          </a:p>
          <a:p>
            <a:pPr marL="548627" indent="-548627">
              <a:buFont typeface="Arial" panose="020B0604020202020204" pitchFamily="34" charset="0"/>
              <a:buChar char="•"/>
            </a:pPr>
            <a:r>
              <a:rPr lang="en-US" dirty="0"/>
              <a:t>Connecting to on-premises datacenters</a:t>
            </a:r>
          </a:p>
          <a:p>
            <a:pPr marL="548627" indent="-548627">
              <a:buFont typeface="Arial" panose="020B0604020202020204" pitchFamily="34" charset="0"/>
              <a:buChar char="•"/>
            </a:pPr>
            <a:r>
              <a:rPr lang="en-US" dirty="0"/>
              <a:t>Routing traffic</a:t>
            </a:r>
          </a:p>
        </p:txBody>
      </p:sp>
    </p:spTree>
    <p:extLst>
      <p:ext uri="{BB962C8B-B14F-4D97-AF65-F5344CB8AC3E}">
        <p14:creationId xmlns:p14="http://schemas.microsoft.com/office/powerpoint/2010/main" val="1727533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50ABBC1-0311-CA45-A2B1-E93642B92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30" y="3370716"/>
            <a:ext cx="12435840" cy="1488168"/>
          </a:xfrm>
        </p:spPr>
        <p:txBody>
          <a:bodyPr/>
          <a:lstStyle/>
          <a:p>
            <a:r>
              <a:rPr lang="en-US" sz="7360" b="0" dirty="0"/>
              <a:t>VPC connectivity options</a:t>
            </a:r>
          </a:p>
        </p:txBody>
      </p:sp>
    </p:spTree>
    <p:extLst>
      <p:ext uri="{BB962C8B-B14F-4D97-AF65-F5344CB8AC3E}">
        <p14:creationId xmlns:p14="http://schemas.microsoft.com/office/powerpoint/2010/main" val="1370626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DE0E270-9CFA-D74B-9A9E-4F7B98509175}"/>
              </a:ext>
            </a:extLst>
          </p:cNvPr>
          <p:cNvSpPr/>
          <p:nvPr/>
        </p:nvSpPr>
        <p:spPr>
          <a:xfrm>
            <a:off x="7316814" y="3354374"/>
            <a:ext cx="3736810" cy="1685215"/>
          </a:xfrm>
          <a:prstGeom prst="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chemeClr val="accent4"/>
                </a:solidFill>
              </a:rPr>
              <a:t>Public subnet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E071D5-5307-A346-A941-3C0793F59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48" y="246380"/>
            <a:ext cx="13128486" cy="873186"/>
          </a:xfrm>
        </p:spPr>
        <p:txBody>
          <a:bodyPr>
            <a:normAutofit/>
          </a:bodyPr>
          <a:lstStyle/>
          <a:p>
            <a:r>
              <a:rPr lang="en-US" dirty="0"/>
              <a:t>Stay on AWS network: </a:t>
            </a:r>
            <a:r>
              <a:rPr lang="en-US" dirty="0">
                <a:solidFill>
                  <a:schemeClr val="accent1"/>
                </a:solidFill>
              </a:rPr>
              <a:t>VPC Endpoints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80F28-49B8-C741-800E-3DC8BD9EF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48" y="1614931"/>
            <a:ext cx="6269918" cy="5686282"/>
          </a:xfrm>
        </p:spPr>
        <p:txBody>
          <a:bodyPr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Connect your VPC to:</a:t>
            </a:r>
          </a:p>
          <a:p>
            <a:pPr marL="1645920" lvl="1">
              <a:buFont typeface="Arial" panose="020B0604020202020204" pitchFamily="34" charset="0"/>
              <a:buChar char="•"/>
            </a:pPr>
            <a:r>
              <a:rPr lang="en-US" sz="2800" dirty="0"/>
              <a:t>Supported AWS services</a:t>
            </a:r>
          </a:p>
          <a:p>
            <a:pPr marL="1645920" lvl="1">
              <a:buFont typeface="Arial" panose="020B0604020202020204" pitchFamily="34" charset="0"/>
              <a:buChar char="•"/>
            </a:pPr>
            <a:r>
              <a:rPr lang="en-US" sz="2800" dirty="0"/>
              <a:t>VPC endpoint services powered by PrivateLink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Doesn’t require public IPs or Internet connectivity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Traffic does not leave the AWS network.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Horizontally scaled, redundant, and highly available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Robust access control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C93CA-6A88-AF4C-8544-8885178F3D6D}"/>
              </a:ext>
            </a:extLst>
          </p:cNvPr>
          <p:cNvSpPr txBox="1"/>
          <p:nvPr/>
        </p:nvSpPr>
        <p:spPr>
          <a:xfrm>
            <a:off x="9639308" y="3936471"/>
            <a:ext cx="1395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VPC Endpoint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5705B0E-0AC5-E244-99F7-D0E60A123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01995" y="3477991"/>
            <a:ext cx="469900" cy="469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B845F3D-7E25-8F48-9906-0090A7D58DDF}"/>
              </a:ext>
            </a:extLst>
          </p:cNvPr>
          <p:cNvSpPr/>
          <p:nvPr/>
        </p:nvSpPr>
        <p:spPr>
          <a:xfrm>
            <a:off x="6968150" y="1771615"/>
            <a:ext cx="4428374" cy="5702294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ln w="0"/>
                <a:solidFill>
                  <a:schemeClr val="accent4"/>
                </a:solidFill>
              </a:rPr>
              <a:t>VPC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571FA1D-16D5-1A4C-9E13-3F9402146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68151" y="1771614"/>
            <a:ext cx="330200" cy="3302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7987B12-CC61-124B-88D5-E963E1045D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6815" y="3354374"/>
            <a:ext cx="274320" cy="2743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B6003E-C89E-5C42-9A6E-8BCEF8DE7AF8}"/>
              </a:ext>
            </a:extLst>
          </p:cNvPr>
          <p:cNvSpPr txBox="1"/>
          <p:nvPr/>
        </p:nvSpPr>
        <p:spPr>
          <a:xfrm>
            <a:off x="7610298" y="2393249"/>
            <a:ext cx="1714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Internet gateway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F814D44-D994-8C47-83E3-1B9504258D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32817" y="1898326"/>
            <a:ext cx="469900" cy="4699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EBECA62-D797-3840-995A-DE7C737F4EB9}"/>
              </a:ext>
            </a:extLst>
          </p:cNvPr>
          <p:cNvCxnSpPr>
            <a:cxnSpLocks/>
          </p:cNvCxnSpPr>
          <p:nvPr/>
        </p:nvCxnSpPr>
        <p:spPr>
          <a:xfrm flipV="1">
            <a:off x="8467767" y="2701027"/>
            <a:ext cx="0" cy="653347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1ACD1BD-B2B2-BE4C-BBB4-D4A13DCD2A69}"/>
              </a:ext>
            </a:extLst>
          </p:cNvPr>
          <p:cNvSpPr/>
          <p:nvPr/>
        </p:nvSpPr>
        <p:spPr>
          <a:xfrm>
            <a:off x="7316814" y="5584080"/>
            <a:ext cx="3736810" cy="1685216"/>
          </a:xfrm>
          <a:prstGeom prst="rect">
            <a:avLst/>
          </a:prstGeom>
          <a:solidFill>
            <a:schemeClr val="accent4">
              <a:lumMod val="20000"/>
              <a:lumOff val="80000"/>
              <a:alpha val="1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chemeClr val="accent2"/>
                </a:solidFill>
              </a:rPr>
              <a:t>Private subnet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1B5BF9D-4FFB-A540-9499-EA86D61DD5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21559" y="5584080"/>
            <a:ext cx="274320" cy="2743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7DC96E-D47D-1C46-8588-91CFFEC059D5}"/>
              </a:ext>
            </a:extLst>
          </p:cNvPr>
          <p:cNvSpPr txBox="1"/>
          <p:nvPr/>
        </p:nvSpPr>
        <p:spPr>
          <a:xfrm>
            <a:off x="7287305" y="4352363"/>
            <a:ext cx="1513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EC2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82F253D-8B79-534B-9AE8-936A32F857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28762" y="3936471"/>
            <a:ext cx="469900" cy="4699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35407E-F529-8A4E-99B5-D81F9287A195}"/>
              </a:ext>
            </a:extLst>
          </p:cNvPr>
          <p:cNvSpPr txBox="1"/>
          <p:nvPr/>
        </p:nvSpPr>
        <p:spPr>
          <a:xfrm>
            <a:off x="7287305" y="6565194"/>
            <a:ext cx="1513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EC2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11EDC079-E908-F049-BD63-5436343971E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28762" y="6149302"/>
            <a:ext cx="469900" cy="4699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D81D671-0E80-1946-8EDD-9BAFA81BDCE4}"/>
              </a:ext>
            </a:extLst>
          </p:cNvPr>
          <p:cNvSpPr txBox="1"/>
          <p:nvPr/>
        </p:nvSpPr>
        <p:spPr>
          <a:xfrm>
            <a:off x="9649335" y="6515675"/>
            <a:ext cx="1375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VPC Endpoint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129EE503-29BA-3B40-9D51-07597EBF2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01995" y="6057195"/>
            <a:ext cx="469900" cy="4699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C14398A-CA22-234F-9D88-207A2DFF9885}"/>
              </a:ext>
            </a:extLst>
          </p:cNvPr>
          <p:cNvSpPr/>
          <p:nvPr/>
        </p:nvSpPr>
        <p:spPr>
          <a:xfrm>
            <a:off x="12058408" y="1771614"/>
            <a:ext cx="2376938" cy="2483860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ln w="0"/>
                <a:solidFill>
                  <a:schemeClr val="accent4"/>
                </a:solidFill>
              </a:rPr>
              <a:t>VPC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3FCE0B2D-A0FD-D742-A9B6-271599A1E7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58408" y="1771614"/>
            <a:ext cx="330200" cy="33020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A7A18D33-C658-0044-B944-E82673D79E24}"/>
              </a:ext>
            </a:extLst>
          </p:cNvPr>
          <p:cNvGrpSpPr/>
          <p:nvPr/>
        </p:nvGrpSpPr>
        <p:grpSpPr>
          <a:xfrm>
            <a:off x="12490225" y="3488445"/>
            <a:ext cx="1513305" cy="698911"/>
            <a:chOff x="13141897" y="2052523"/>
            <a:chExt cx="1513305" cy="69891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36738D-64AF-ED49-9A14-986B0BBF381B}"/>
                </a:ext>
              </a:extLst>
            </p:cNvPr>
            <p:cNvSpPr txBox="1"/>
            <p:nvPr/>
          </p:nvSpPr>
          <p:spPr>
            <a:xfrm>
              <a:off x="13141897" y="2443657"/>
              <a:ext cx="15133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Service</a:t>
              </a: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C6ED81B0-2D37-1540-9E8C-525309DC2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3663599" y="2052523"/>
              <a:ext cx="469900" cy="4699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BBD15B7-672C-0247-9449-5AA52AA76F5C}"/>
              </a:ext>
            </a:extLst>
          </p:cNvPr>
          <p:cNvSpPr txBox="1"/>
          <p:nvPr/>
        </p:nvSpPr>
        <p:spPr>
          <a:xfrm>
            <a:off x="10565379" y="1183980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Amazon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VPC PrivateLink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C7D6ADBA-7E4D-6143-8973-0368083F68D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360731" y="408366"/>
            <a:ext cx="711200" cy="7112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C67F16EA-E559-B34B-90B3-BD094F6F0958}"/>
              </a:ext>
            </a:extLst>
          </p:cNvPr>
          <p:cNvGrpSpPr/>
          <p:nvPr/>
        </p:nvGrpSpPr>
        <p:grpSpPr>
          <a:xfrm>
            <a:off x="12095925" y="2234149"/>
            <a:ext cx="2301904" cy="1234420"/>
            <a:chOff x="11441545" y="1908041"/>
            <a:chExt cx="2301904" cy="123442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ED33ADC-8E2F-CB41-A73D-3D5101607D98}"/>
                </a:ext>
              </a:extLst>
            </p:cNvPr>
            <p:cNvSpPr txBox="1"/>
            <p:nvPr/>
          </p:nvSpPr>
          <p:spPr>
            <a:xfrm>
              <a:off x="11441545" y="2619241"/>
              <a:ext cx="23019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Network Load Balancer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(NLB)</a:t>
              </a:r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A96CB797-2311-F948-B91E-B237A63A1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2236897" y="1908041"/>
              <a:ext cx="711200" cy="711200"/>
            </a:xfrm>
            <a:prstGeom prst="rect">
              <a:avLst/>
            </a:prstGeom>
          </p:spPr>
        </p:pic>
      </p:grpSp>
      <p:cxnSp>
        <p:nvCxnSpPr>
          <p:cNvPr id="34" name="Straight Arrow Connector 23">
            <a:extLst>
              <a:ext uri="{FF2B5EF4-FFF2-40B4-BE49-F238E27FC236}">
                <a16:creationId xmlns:a16="http://schemas.microsoft.com/office/drawing/2014/main" id="{8FB0A594-A0A4-544C-986B-CB268BC64BA4}"/>
              </a:ext>
            </a:extLst>
          </p:cNvPr>
          <p:cNvCxnSpPr>
            <a:cxnSpLocks/>
            <a:stCxn id="6" idx="3"/>
            <a:endCxn id="31" idx="1"/>
          </p:cNvCxnSpPr>
          <p:nvPr/>
        </p:nvCxnSpPr>
        <p:spPr>
          <a:xfrm flipV="1">
            <a:off x="10571895" y="2589749"/>
            <a:ext cx="2319382" cy="1123192"/>
          </a:xfrm>
          <a:prstGeom prst="bentConnector3">
            <a:avLst>
              <a:gd name="adj1" fmla="val 50000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1A7459F-A0B9-D54D-9E49-074125BE466C}"/>
              </a:ext>
            </a:extLst>
          </p:cNvPr>
          <p:cNvSpPr txBox="1"/>
          <p:nvPr/>
        </p:nvSpPr>
        <p:spPr>
          <a:xfrm>
            <a:off x="9639308" y="4720414"/>
            <a:ext cx="1395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VPC Endpoint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DF98B653-9858-654B-B117-BC74FB093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01995" y="4261934"/>
            <a:ext cx="469900" cy="469900"/>
          </a:xfrm>
          <a:prstGeom prst="rect">
            <a:avLst/>
          </a:prstGeom>
        </p:spPr>
      </p:pic>
      <p:cxnSp>
        <p:nvCxnSpPr>
          <p:cNvPr id="45" name="Straight Arrow Connector 23">
            <a:extLst>
              <a:ext uri="{FF2B5EF4-FFF2-40B4-BE49-F238E27FC236}">
                <a16:creationId xmlns:a16="http://schemas.microsoft.com/office/drawing/2014/main" id="{50D93813-9690-FE45-B29E-423DF5E8C6D0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>
            <a:off x="10571895" y="4496884"/>
            <a:ext cx="2319382" cy="388437"/>
          </a:xfrm>
          <a:prstGeom prst="bentConnector3">
            <a:avLst>
              <a:gd name="adj1" fmla="val 50000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aphic 45">
            <a:extLst>
              <a:ext uri="{FF2B5EF4-FFF2-40B4-BE49-F238E27FC236}">
                <a16:creationId xmlns:a16="http://schemas.microsoft.com/office/drawing/2014/main" id="{4CA488F8-3C08-0344-9520-AEBED258BB9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891277" y="4529721"/>
            <a:ext cx="711200" cy="7112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04C5BF6-7C94-E64D-A686-5E7A8046B4DD}"/>
              </a:ext>
            </a:extLst>
          </p:cNvPr>
          <p:cNvSpPr txBox="1"/>
          <p:nvPr/>
        </p:nvSpPr>
        <p:spPr>
          <a:xfrm>
            <a:off x="12095925" y="5240921"/>
            <a:ext cx="23019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Amazon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Simple Storage Service (S3)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9D53DF2-82A9-E743-B6EC-39F0FDD3F8D0}"/>
              </a:ext>
            </a:extLst>
          </p:cNvPr>
          <p:cNvSpPr txBox="1"/>
          <p:nvPr/>
        </p:nvSpPr>
        <p:spPr>
          <a:xfrm>
            <a:off x="12095925" y="6950689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AWS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Key Management Service</a:t>
            </a: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E30DE0A1-3B42-E64C-AF7D-96DDF4918CF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891277" y="6195327"/>
            <a:ext cx="711200" cy="711200"/>
          </a:xfrm>
          <a:prstGeom prst="rect">
            <a:avLst/>
          </a:prstGeom>
        </p:spPr>
      </p:pic>
      <p:cxnSp>
        <p:nvCxnSpPr>
          <p:cNvPr id="51" name="Straight Arrow Connector 23">
            <a:extLst>
              <a:ext uri="{FF2B5EF4-FFF2-40B4-BE49-F238E27FC236}">
                <a16:creationId xmlns:a16="http://schemas.microsoft.com/office/drawing/2014/main" id="{C3D6304F-C1A2-4E48-B7A9-AA2DE7996379}"/>
              </a:ext>
            </a:extLst>
          </p:cNvPr>
          <p:cNvCxnSpPr>
            <a:cxnSpLocks/>
            <a:stCxn id="23" idx="3"/>
            <a:endCxn id="50" idx="1"/>
          </p:cNvCxnSpPr>
          <p:nvPr/>
        </p:nvCxnSpPr>
        <p:spPr>
          <a:xfrm>
            <a:off x="10571895" y="6292145"/>
            <a:ext cx="2319382" cy="258782"/>
          </a:xfrm>
          <a:prstGeom prst="bentConnector3">
            <a:avLst>
              <a:gd name="adj1" fmla="val 50000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861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A0AE2-7124-0848-ABB6-770202EE4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 multiple VPCs: </a:t>
            </a:r>
            <a:r>
              <a:rPr lang="en-US" dirty="0">
                <a:solidFill>
                  <a:schemeClr val="accent1"/>
                </a:solidFill>
              </a:rPr>
              <a:t>VPC Peering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0AE0C-C6B3-E749-8084-71142CC42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48" y="1614931"/>
            <a:ext cx="6604782" cy="568628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Scalable and high available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Supported between AWS accounts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Supported across AWS Regions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Bi-directional traffic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Remote Security groups can be referenced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Routing policy with Route Tables</a:t>
            </a:r>
          </a:p>
          <a:p>
            <a:pPr marL="1645920" lvl="1">
              <a:buFont typeface="Arial" panose="020B0604020202020204" pitchFamily="34" charset="0"/>
              <a:buChar char="•"/>
            </a:pPr>
            <a:r>
              <a:rPr lang="en-US" sz="2800" dirty="0"/>
              <a:t>Not all subnets need to connect to each other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No overlapping IP addresses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No transitive routing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704E46-C95C-874C-AF5A-777657BB0FA3}"/>
              </a:ext>
            </a:extLst>
          </p:cNvPr>
          <p:cNvSpPr/>
          <p:nvPr/>
        </p:nvSpPr>
        <p:spPr>
          <a:xfrm>
            <a:off x="7229199" y="1645919"/>
            <a:ext cx="2935240" cy="4834822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ln w="0"/>
                <a:solidFill>
                  <a:schemeClr val="accent4"/>
                </a:solidFill>
              </a:rPr>
              <a:t>VPC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FA3D5A3-8A50-3A47-A9C0-6A8B95D1D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29199" y="1645919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4E533C1-B49C-8B41-ADCD-1CC4BC6127B6}"/>
              </a:ext>
            </a:extLst>
          </p:cNvPr>
          <p:cNvSpPr/>
          <p:nvPr/>
        </p:nvSpPr>
        <p:spPr>
          <a:xfrm>
            <a:off x="7557603" y="2217118"/>
            <a:ext cx="2339872" cy="1685215"/>
          </a:xfrm>
          <a:prstGeom prst="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chemeClr val="accent4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74BACDF-FC92-964D-B678-F937EA4662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57602" y="2217118"/>
            <a:ext cx="274320" cy="2743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784D640-301E-4C45-A6EC-07698BE77842}"/>
              </a:ext>
            </a:extLst>
          </p:cNvPr>
          <p:cNvSpPr/>
          <p:nvPr/>
        </p:nvSpPr>
        <p:spPr>
          <a:xfrm>
            <a:off x="7557603" y="4506301"/>
            <a:ext cx="2343052" cy="1685216"/>
          </a:xfrm>
          <a:prstGeom prst="rect">
            <a:avLst/>
          </a:prstGeom>
          <a:solidFill>
            <a:schemeClr val="accent4">
              <a:lumMod val="20000"/>
              <a:lumOff val="80000"/>
              <a:alpha val="1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chemeClr val="accent2"/>
                </a:solidFill>
              </a:rPr>
              <a:t>Private subnet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7DA8FF0-EC60-D445-AA18-FA5BDE95C8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57602" y="4506301"/>
            <a:ext cx="274320" cy="2743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294C06-BA93-B540-AEA0-3C6AD6B45459}"/>
              </a:ext>
            </a:extLst>
          </p:cNvPr>
          <p:cNvSpPr txBox="1"/>
          <p:nvPr/>
        </p:nvSpPr>
        <p:spPr>
          <a:xfrm>
            <a:off x="7378099" y="3215107"/>
            <a:ext cx="1513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EC2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2A87CBB-1693-2940-9D61-B52A4A21B4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99801" y="2799215"/>
            <a:ext cx="469900" cy="469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CD74718-8C41-A144-9525-0B64341DA1EF}"/>
              </a:ext>
            </a:extLst>
          </p:cNvPr>
          <p:cNvSpPr txBox="1"/>
          <p:nvPr/>
        </p:nvSpPr>
        <p:spPr>
          <a:xfrm>
            <a:off x="7378099" y="5487415"/>
            <a:ext cx="1513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EC2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14D55CD-7935-A849-A2A3-AA51022C6D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99801" y="5071523"/>
            <a:ext cx="469900" cy="469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1909F30-2051-C945-806C-F0B15051E3FB}"/>
              </a:ext>
            </a:extLst>
          </p:cNvPr>
          <p:cNvSpPr txBox="1"/>
          <p:nvPr/>
        </p:nvSpPr>
        <p:spPr>
          <a:xfrm>
            <a:off x="8810396" y="5908474"/>
            <a:ext cx="1169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Route table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1D4B115-1671-C844-B9F7-82487CBC0B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54734" y="5399763"/>
            <a:ext cx="469900" cy="4699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E191974-4220-3C44-89D2-CF441B985737}"/>
              </a:ext>
            </a:extLst>
          </p:cNvPr>
          <p:cNvSpPr txBox="1"/>
          <p:nvPr/>
        </p:nvSpPr>
        <p:spPr>
          <a:xfrm>
            <a:off x="10058834" y="2504017"/>
            <a:ext cx="1589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VPC Peering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879CFC58-629D-D847-B178-FC9330042E8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18432" y="2027648"/>
            <a:ext cx="469900" cy="4699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FF7F651-BDAE-404A-A2E5-1CC3F5D545B2}"/>
              </a:ext>
            </a:extLst>
          </p:cNvPr>
          <p:cNvSpPr/>
          <p:nvPr/>
        </p:nvSpPr>
        <p:spPr>
          <a:xfrm>
            <a:off x="11543922" y="1645918"/>
            <a:ext cx="2935240" cy="4834822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>
                <a:ln w="0"/>
                <a:solidFill>
                  <a:schemeClr val="accent4"/>
                </a:solidFill>
              </a:rPr>
              <a:t>VPC</a:t>
            </a:r>
            <a:endParaRPr lang="en-US" sz="1400" dirty="0">
              <a:ln w="0"/>
              <a:solidFill>
                <a:schemeClr val="accent4"/>
              </a:solidFill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D5AE299D-2834-4047-A978-B7427B6F0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43922" y="1645918"/>
            <a:ext cx="330200" cy="3302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44E2328-3B92-2A4D-974A-D946B46EEDBA}"/>
              </a:ext>
            </a:extLst>
          </p:cNvPr>
          <p:cNvSpPr/>
          <p:nvPr/>
        </p:nvSpPr>
        <p:spPr>
          <a:xfrm>
            <a:off x="11870306" y="2217117"/>
            <a:ext cx="2345072" cy="1685215"/>
          </a:xfrm>
          <a:prstGeom prst="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chemeClr val="accent4"/>
                </a:solidFill>
              </a:rPr>
              <a:t>Public subnet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9BEE3BEC-34B4-B142-92A3-8301A8B12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73460" y="2214327"/>
            <a:ext cx="274320" cy="27432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A76C26C-E9F0-964D-85ED-0EB398F0FF63}"/>
              </a:ext>
            </a:extLst>
          </p:cNvPr>
          <p:cNvSpPr/>
          <p:nvPr/>
        </p:nvSpPr>
        <p:spPr>
          <a:xfrm>
            <a:off x="11870306" y="4506300"/>
            <a:ext cx="2345072" cy="1685216"/>
          </a:xfrm>
          <a:prstGeom prst="rect">
            <a:avLst/>
          </a:prstGeom>
          <a:solidFill>
            <a:schemeClr val="accent4">
              <a:lumMod val="20000"/>
              <a:lumOff val="80000"/>
              <a:alpha val="1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chemeClr val="accent2"/>
                </a:solidFill>
              </a:rPr>
              <a:t>Private subnet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C4E3BB5A-CF2F-2749-BBD8-CB94654E71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873046" y="4508710"/>
            <a:ext cx="274320" cy="27432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9C75215-CB71-D443-8A04-0EE7FEBDE49B}"/>
              </a:ext>
            </a:extLst>
          </p:cNvPr>
          <p:cNvSpPr txBox="1"/>
          <p:nvPr/>
        </p:nvSpPr>
        <p:spPr>
          <a:xfrm>
            <a:off x="11647932" y="3215107"/>
            <a:ext cx="1513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EC2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BFB75247-450C-C44F-A96B-4AB060B730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69634" y="2799215"/>
            <a:ext cx="469900" cy="4699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28F5FD1-B366-584C-8808-2F3B88E13B4D}"/>
              </a:ext>
            </a:extLst>
          </p:cNvPr>
          <p:cNvSpPr txBox="1"/>
          <p:nvPr/>
        </p:nvSpPr>
        <p:spPr>
          <a:xfrm>
            <a:off x="11647932" y="5487415"/>
            <a:ext cx="1513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EC2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32FFBF2F-3591-B04D-A6AC-9147392F08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69634" y="5071523"/>
            <a:ext cx="469900" cy="4699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6E9DE76-6417-654B-AC2B-FDF415011483}"/>
              </a:ext>
            </a:extLst>
          </p:cNvPr>
          <p:cNvSpPr txBox="1"/>
          <p:nvPr/>
        </p:nvSpPr>
        <p:spPr>
          <a:xfrm>
            <a:off x="12514595" y="590388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Route table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8914EF8A-2207-364F-9D00-60DFC6FD9E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425021" y="5395170"/>
            <a:ext cx="469900" cy="4699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51FB773-4FEF-D347-80E1-F96B2BBC6613}"/>
              </a:ext>
            </a:extLst>
          </p:cNvPr>
          <p:cNvSpPr txBox="1"/>
          <p:nvPr/>
        </p:nvSpPr>
        <p:spPr>
          <a:xfrm>
            <a:off x="8810396" y="3572508"/>
            <a:ext cx="1169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Route table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B0C3682A-2C2C-3842-811A-6041B9E1DC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54734" y="3063797"/>
            <a:ext cx="469900" cy="4699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BE7A52D-31A7-9648-BA11-75B6CE0E69CD}"/>
              </a:ext>
            </a:extLst>
          </p:cNvPr>
          <p:cNvSpPr txBox="1"/>
          <p:nvPr/>
        </p:nvSpPr>
        <p:spPr>
          <a:xfrm>
            <a:off x="12514595" y="3567915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Route table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7BB869E-3878-2343-B8F7-B271068CC4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425021" y="3059204"/>
            <a:ext cx="469900" cy="469900"/>
          </a:xfrm>
          <a:prstGeom prst="rect">
            <a:avLst/>
          </a:prstGeom>
        </p:spPr>
      </p:pic>
      <p:cxnSp>
        <p:nvCxnSpPr>
          <p:cNvPr id="40" name="Straight Arrow Connector 23">
            <a:extLst>
              <a:ext uri="{FF2B5EF4-FFF2-40B4-BE49-F238E27FC236}">
                <a16:creationId xmlns:a16="http://schemas.microsoft.com/office/drawing/2014/main" id="{E31CDD27-B860-CD4D-A026-DBA116EEA0C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10166016" y="2262598"/>
            <a:ext cx="452416" cy="0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23">
            <a:extLst>
              <a:ext uri="{FF2B5EF4-FFF2-40B4-BE49-F238E27FC236}">
                <a16:creationId xmlns:a16="http://schemas.microsoft.com/office/drawing/2014/main" id="{595ACD5B-6B91-034C-8414-E3600C405DE9}"/>
              </a:ext>
            </a:extLst>
          </p:cNvPr>
          <p:cNvCxnSpPr>
            <a:cxnSpLocks/>
            <a:endCxn id="20" idx="3"/>
          </p:cNvCxnSpPr>
          <p:nvPr/>
        </p:nvCxnSpPr>
        <p:spPr>
          <a:xfrm flipH="1">
            <a:off x="11088332" y="2262598"/>
            <a:ext cx="455590" cy="0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23">
            <a:extLst>
              <a:ext uri="{FF2B5EF4-FFF2-40B4-BE49-F238E27FC236}">
                <a16:creationId xmlns:a16="http://schemas.microsoft.com/office/drawing/2014/main" id="{B9CD6130-00D8-FF45-950D-0AFD21E89E4C}"/>
              </a:ext>
            </a:extLst>
          </p:cNvPr>
          <p:cNvCxnSpPr>
            <a:cxnSpLocks/>
          </p:cNvCxnSpPr>
          <p:nvPr/>
        </p:nvCxnSpPr>
        <p:spPr>
          <a:xfrm>
            <a:off x="9897475" y="2926188"/>
            <a:ext cx="1972831" cy="0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23">
            <a:extLst>
              <a:ext uri="{FF2B5EF4-FFF2-40B4-BE49-F238E27FC236}">
                <a16:creationId xmlns:a16="http://schemas.microsoft.com/office/drawing/2014/main" id="{0664385A-0923-AB42-99B3-EB81E267A2D7}"/>
              </a:ext>
            </a:extLst>
          </p:cNvPr>
          <p:cNvCxnSpPr>
            <a:cxnSpLocks/>
            <a:stCxn id="11" idx="3"/>
            <a:endCxn id="23" idx="1"/>
          </p:cNvCxnSpPr>
          <p:nvPr/>
        </p:nvCxnSpPr>
        <p:spPr>
          <a:xfrm flipV="1">
            <a:off x="9900655" y="3059725"/>
            <a:ext cx="1969651" cy="2289184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23">
            <a:extLst>
              <a:ext uri="{FF2B5EF4-FFF2-40B4-BE49-F238E27FC236}">
                <a16:creationId xmlns:a16="http://schemas.microsoft.com/office/drawing/2014/main" id="{4101C050-F52F-4049-A835-CDFAB3ECFA57}"/>
              </a:ext>
            </a:extLst>
          </p:cNvPr>
          <p:cNvCxnSpPr>
            <a:cxnSpLocks/>
            <a:stCxn id="25" idx="1"/>
            <a:endCxn id="9" idx="3"/>
          </p:cNvCxnSpPr>
          <p:nvPr/>
        </p:nvCxnSpPr>
        <p:spPr>
          <a:xfrm flipH="1" flipV="1">
            <a:off x="9897475" y="3059726"/>
            <a:ext cx="1972831" cy="2289182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999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multiple VPCs: </a:t>
            </a:r>
            <a:r>
              <a:rPr lang="en-US" dirty="0">
                <a:solidFill>
                  <a:schemeClr val="accent1"/>
                </a:solidFill>
              </a:rPr>
              <a:t>VPC Peering</a:t>
            </a:r>
            <a:endParaRPr lang="en-US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57D8D47-AFF9-7541-B398-EA9C9691D3A2}"/>
              </a:ext>
            </a:extLst>
          </p:cNvPr>
          <p:cNvCxnSpPr>
            <a:cxnSpLocks/>
            <a:stCxn id="51" idx="3"/>
            <a:endCxn id="61" idx="0"/>
          </p:cNvCxnSpPr>
          <p:nvPr/>
        </p:nvCxnSpPr>
        <p:spPr bwMode="auto">
          <a:xfrm>
            <a:off x="4765856" y="2759352"/>
            <a:ext cx="2373184" cy="2623060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31444FA4-7EC7-D145-BC78-A43AB6F47351}"/>
              </a:ext>
            </a:extLst>
          </p:cNvPr>
          <p:cNvGrpSpPr/>
          <p:nvPr/>
        </p:nvGrpSpPr>
        <p:grpSpPr>
          <a:xfrm>
            <a:off x="3052789" y="2212337"/>
            <a:ext cx="1713067" cy="1094030"/>
            <a:chOff x="3497288" y="2121420"/>
            <a:chExt cx="1713067" cy="109403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96EBF52-D8F5-B642-AD22-0B01AB86B97A}"/>
                </a:ext>
              </a:extLst>
            </p:cNvPr>
            <p:cNvSpPr/>
            <p:nvPr/>
          </p:nvSpPr>
          <p:spPr>
            <a:xfrm>
              <a:off x="3497288" y="2121420"/>
              <a:ext cx="1713067" cy="1094030"/>
            </a:xfrm>
            <a:prstGeom prst="rect">
              <a:avLst/>
            </a:prstGeom>
            <a:noFill/>
            <a:ln w="12700" cap="flat" cmpd="sng" algn="ctr">
              <a:solidFill>
                <a:srgbClr val="69AE35"/>
              </a:solidFill>
              <a:prstDash val="solid"/>
              <a:miter lim="800000"/>
            </a:ln>
            <a:effectLst/>
          </p:spPr>
          <p:txBody>
            <a:bodyPr lIns="457200" tIns="91440"/>
            <a:lstStyle/>
            <a:p>
              <a:pPr defTabSz="914342">
                <a:defRPr/>
              </a:pPr>
              <a:r>
                <a:rPr lang="en-US" sz="1200" kern="0" dirty="0">
                  <a:ln w="0"/>
                  <a:solidFill>
                    <a:srgbClr val="69AE35"/>
                  </a:solidFill>
                </a:rPr>
                <a:t>VPC</a:t>
              </a:r>
            </a:p>
          </p:txBody>
        </p:sp>
        <p:pic>
          <p:nvPicPr>
            <p:cNvPr id="52" name="Graphic 77">
              <a:extLst>
                <a:ext uri="{FF2B5EF4-FFF2-40B4-BE49-F238E27FC236}">
                  <a16:creationId xmlns:a16="http://schemas.microsoft.com/office/drawing/2014/main" id="{40E288C8-7C04-664D-A944-021CA4AE2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7288" y="2121420"/>
              <a:ext cx="330200" cy="3302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3A98B9B-F37D-B945-B951-696B26CE320F}"/>
              </a:ext>
            </a:extLst>
          </p:cNvPr>
          <p:cNvGrpSpPr/>
          <p:nvPr/>
        </p:nvGrpSpPr>
        <p:grpSpPr>
          <a:xfrm>
            <a:off x="6282507" y="5382411"/>
            <a:ext cx="1713067" cy="1094030"/>
            <a:chOff x="3497288" y="2121420"/>
            <a:chExt cx="1713067" cy="109403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586FD34-656C-E34A-8B7A-7658234ADC91}"/>
                </a:ext>
              </a:extLst>
            </p:cNvPr>
            <p:cNvSpPr/>
            <p:nvPr/>
          </p:nvSpPr>
          <p:spPr>
            <a:xfrm>
              <a:off x="3497288" y="2121420"/>
              <a:ext cx="1713067" cy="1094030"/>
            </a:xfrm>
            <a:prstGeom prst="rect">
              <a:avLst/>
            </a:prstGeom>
            <a:noFill/>
            <a:ln w="12700" cap="flat" cmpd="sng" algn="ctr">
              <a:solidFill>
                <a:srgbClr val="69AE35"/>
              </a:solidFill>
              <a:prstDash val="solid"/>
              <a:miter lim="800000"/>
            </a:ln>
            <a:effectLst/>
          </p:spPr>
          <p:txBody>
            <a:bodyPr lIns="457200" tIns="91440"/>
            <a:lstStyle/>
            <a:p>
              <a:pPr defTabSz="914342">
                <a:defRPr/>
              </a:pPr>
              <a:r>
                <a:rPr lang="en-US" sz="1200" kern="0" dirty="0">
                  <a:ln w="0"/>
                  <a:solidFill>
                    <a:srgbClr val="69AE35"/>
                  </a:solidFill>
                </a:rPr>
                <a:t>VPC</a:t>
              </a:r>
            </a:p>
          </p:txBody>
        </p:sp>
        <p:pic>
          <p:nvPicPr>
            <p:cNvPr id="62" name="Graphic 77">
              <a:extLst>
                <a:ext uri="{FF2B5EF4-FFF2-40B4-BE49-F238E27FC236}">
                  <a16:creationId xmlns:a16="http://schemas.microsoft.com/office/drawing/2014/main" id="{691B3F13-2A1D-6848-A824-F64177938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7288" y="2121420"/>
              <a:ext cx="330200" cy="33020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1F0265A-07BE-8C4C-81CF-431516163C1F}"/>
              </a:ext>
            </a:extLst>
          </p:cNvPr>
          <p:cNvGrpSpPr/>
          <p:nvPr/>
        </p:nvGrpSpPr>
        <p:grpSpPr>
          <a:xfrm>
            <a:off x="9497056" y="2212337"/>
            <a:ext cx="1713067" cy="1094030"/>
            <a:chOff x="3497288" y="2121420"/>
            <a:chExt cx="1713067" cy="109403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A48C367-BB94-4042-8647-24C2F7BF6D1D}"/>
                </a:ext>
              </a:extLst>
            </p:cNvPr>
            <p:cNvSpPr/>
            <p:nvPr/>
          </p:nvSpPr>
          <p:spPr>
            <a:xfrm>
              <a:off x="3497288" y="2121420"/>
              <a:ext cx="1713067" cy="1094030"/>
            </a:xfrm>
            <a:prstGeom prst="rect">
              <a:avLst/>
            </a:prstGeom>
            <a:noFill/>
            <a:ln w="12700" cap="flat" cmpd="sng" algn="ctr">
              <a:solidFill>
                <a:srgbClr val="69AE35"/>
              </a:solidFill>
              <a:prstDash val="solid"/>
              <a:miter lim="800000"/>
            </a:ln>
            <a:effectLst/>
          </p:spPr>
          <p:txBody>
            <a:bodyPr lIns="457200" tIns="91440"/>
            <a:lstStyle/>
            <a:p>
              <a:pPr defTabSz="914342">
                <a:defRPr/>
              </a:pPr>
              <a:r>
                <a:rPr lang="en-US" sz="1200" kern="0" dirty="0">
                  <a:ln w="0"/>
                  <a:solidFill>
                    <a:srgbClr val="69AE35"/>
                  </a:solidFill>
                </a:rPr>
                <a:t>VPC</a:t>
              </a:r>
            </a:p>
          </p:txBody>
        </p:sp>
        <p:pic>
          <p:nvPicPr>
            <p:cNvPr id="65" name="Graphic 77">
              <a:extLst>
                <a:ext uri="{FF2B5EF4-FFF2-40B4-BE49-F238E27FC236}">
                  <a16:creationId xmlns:a16="http://schemas.microsoft.com/office/drawing/2014/main" id="{50554A86-071E-9346-A9FC-AFEE3B3C5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7288" y="2121420"/>
              <a:ext cx="330200" cy="330200"/>
            </a:xfrm>
            <a:prstGeom prst="rect">
              <a:avLst/>
            </a:prstGeom>
          </p:spPr>
        </p:pic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F9068F1-D27C-7143-919B-3F7D42A88E54}"/>
              </a:ext>
            </a:extLst>
          </p:cNvPr>
          <p:cNvCxnSpPr>
            <a:cxnSpLocks/>
            <a:stCxn id="51" idx="3"/>
          </p:cNvCxnSpPr>
          <p:nvPr/>
        </p:nvCxnSpPr>
        <p:spPr bwMode="auto">
          <a:xfrm>
            <a:off x="4765858" y="2759351"/>
            <a:ext cx="4731198" cy="0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27">
            <a:extLst>
              <a:ext uri="{FF2B5EF4-FFF2-40B4-BE49-F238E27FC236}">
                <a16:creationId xmlns:a16="http://schemas.microsoft.com/office/drawing/2014/main" id="{5B930738-CACA-5043-8FE3-F4F2CC26FF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8005" y="1784580"/>
            <a:ext cx="190690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097252"/>
            <a:r>
              <a:rPr lang="en-US" altLang="en-US" sz="1400" kern="0" dirty="0">
                <a:solidFill>
                  <a:srgbClr val="FAFAFA"/>
                </a:solidFill>
                <a:latin typeface="+mn-lt"/>
              </a:rPr>
              <a:t>VPC </a:t>
            </a:r>
            <a:br>
              <a:rPr lang="en-US" altLang="en-US" sz="1400" kern="0" dirty="0">
                <a:solidFill>
                  <a:srgbClr val="FAFAFA"/>
                </a:solidFill>
                <a:latin typeface="+mn-lt"/>
              </a:rPr>
            </a:br>
            <a:r>
              <a:rPr lang="en-US" altLang="en-US" sz="1400" kern="0" dirty="0">
                <a:solidFill>
                  <a:srgbClr val="FAFAFA"/>
                </a:solidFill>
                <a:latin typeface="+mn-lt"/>
              </a:rPr>
              <a:t>Peering</a:t>
            </a:r>
          </a:p>
        </p:txBody>
      </p:sp>
      <p:sp>
        <p:nvSpPr>
          <p:cNvPr id="83" name="TextBox 27">
            <a:extLst>
              <a:ext uri="{FF2B5EF4-FFF2-40B4-BE49-F238E27FC236}">
                <a16:creationId xmlns:a16="http://schemas.microsoft.com/office/drawing/2014/main" id="{299BF16E-3662-4F43-B303-258ABFCDF5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9621" y="3949910"/>
            <a:ext cx="190690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097252"/>
            <a:r>
              <a:rPr lang="en-US" altLang="en-US" sz="1400" kern="0" dirty="0">
                <a:solidFill>
                  <a:srgbClr val="FAFAFA"/>
                </a:solidFill>
                <a:latin typeface="+mn-lt"/>
              </a:rPr>
              <a:t>VPC </a:t>
            </a:r>
            <a:br>
              <a:rPr lang="en-US" altLang="en-US" sz="1400" kern="0" dirty="0">
                <a:solidFill>
                  <a:srgbClr val="FAFAFA"/>
                </a:solidFill>
                <a:latin typeface="+mn-lt"/>
              </a:rPr>
            </a:br>
            <a:r>
              <a:rPr lang="en-US" altLang="en-US" sz="1400" kern="0" dirty="0">
                <a:solidFill>
                  <a:srgbClr val="FAFAFA"/>
                </a:solidFill>
                <a:latin typeface="+mn-lt"/>
              </a:rPr>
              <a:t>Peering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33A859-63EB-8247-B23D-26BB808E1D14}"/>
              </a:ext>
            </a:extLst>
          </p:cNvPr>
          <p:cNvGrpSpPr/>
          <p:nvPr/>
        </p:nvGrpSpPr>
        <p:grpSpPr>
          <a:xfrm>
            <a:off x="684041" y="1427011"/>
            <a:ext cx="13262322" cy="5445738"/>
            <a:chOff x="615910" y="1427010"/>
            <a:chExt cx="13262322" cy="5445737"/>
          </a:xfrm>
        </p:grpSpPr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9160C5C9-CFF6-3B4C-A5DB-19954D51D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5910" y="1427011"/>
              <a:ext cx="342900" cy="34290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BE21102-37B3-424D-8361-7273933003FC}"/>
                </a:ext>
              </a:extLst>
            </p:cNvPr>
            <p:cNvSpPr/>
            <p:nvPr/>
          </p:nvSpPr>
          <p:spPr>
            <a:xfrm>
              <a:off x="615910" y="1427010"/>
              <a:ext cx="13262322" cy="5445737"/>
            </a:xfrm>
            <a:prstGeom prst="rect">
              <a:avLst/>
            </a:prstGeom>
            <a:noFill/>
            <a:ln w="12700">
              <a:solidFill>
                <a:srgbClr val="858B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solidFill>
                    <a:srgbClr val="858B94"/>
                  </a:solidFill>
                </a:rPr>
                <a:t>AWS Cloud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BC711E7-478D-C64F-858B-1BAC3D6E3FA7}"/>
              </a:ext>
            </a:extLst>
          </p:cNvPr>
          <p:cNvSpPr txBox="1"/>
          <p:nvPr/>
        </p:nvSpPr>
        <p:spPr>
          <a:xfrm>
            <a:off x="3127154" y="2580505"/>
            <a:ext cx="1555295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1400" dirty="0">
                <a:solidFill>
                  <a:schemeClr val="bg1"/>
                </a:solidFill>
              </a:rPr>
              <a:t>10.0.0.0/16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C711E7-478D-C64F-858B-1BAC3D6E3FA7}"/>
              </a:ext>
            </a:extLst>
          </p:cNvPr>
          <p:cNvSpPr txBox="1"/>
          <p:nvPr/>
        </p:nvSpPr>
        <p:spPr>
          <a:xfrm>
            <a:off x="9497056" y="2572320"/>
            <a:ext cx="1713067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1400" dirty="0">
                <a:solidFill>
                  <a:schemeClr val="bg1"/>
                </a:solidFill>
              </a:rPr>
              <a:t>192.168.0.0/16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C711E7-478D-C64F-858B-1BAC3D6E3FA7}"/>
              </a:ext>
            </a:extLst>
          </p:cNvPr>
          <p:cNvSpPr txBox="1"/>
          <p:nvPr/>
        </p:nvSpPr>
        <p:spPr>
          <a:xfrm>
            <a:off x="6274921" y="5758544"/>
            <a:ext cx="1713067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1400" dirty="0">
                <a:solidFill>
                  <a:schemeClr val="bg1"/>
                </a:solidFill>
              </a:rPr>
              <a:t>172.31.0.0/16</a:t>
            </a:r>
          </a:p>
        </p:txBody>
      </p:sp>
      <p:sp>
        <p:nvSpPr>
          <p:cNvPr id="18" name="Right Arrow 17"/>
          <p:cNvSpPr/>
          <p:nvPr/>
        </p:nvSpPr>
        <p:spPr bwMode="auto">
          <a:xfrm rot="18455755">
            <a:off x="7848806" y="3986312"/>
            <a:ext cx="2006600" cy="825500"/>
          </a:xfrm>
          <a:prstGeom prst="rightArrow">
            <a:avLst/>
          </a:prstGeom>
          <a:solidFill>
            <a:srgbClr val="527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548179" y="3984631"/>
            <a:ext cx="6078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2CDBA2-703B-2C4E-B3B8-04FE3448A3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955" t="19743" r="6557" b="2"/>
          <a:stretch/>
        </p:blipFill>
        <p:spPr>
          <a:xfrm>
            <a:off x="6751639" y="2363199"/>
            <a:ext cx="765935" cy="86432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B9368EC-DC69-2B42-A794-12506AA852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955" t="19743" r="6557" b="2"/>
          <a:stretch/>
        </p:blipFill>
        <p:spPr>
          <a:xfrm>
            <a:off x="5615768" y="3719238"/>
            <a:ext cx="765935" cy="86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59465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multiple VPCs: </a:t>
            </a:r>
            <a:r>
              <a:rPr lang="en-US" dirty="0">
                <a:solidFill>
                  <a:schemeClr val="accent1"/>
                </a:solidFill>
              </a:rPr>
              <a:t>VPC Peering </a:t>
            </a:r>
            <a:r>
              <a:rPr lang="en-US" dirty="0"/>
              <a:t>at scale</a:t>
            </a:r>
            <a:endParaRPr lang="en-US" dirty="0">
              <a:latin typeface="+mj-lt"/>
            </a:endParaRPr>
          </a:p>
        </p:txBody>
      </p:sp>
      <p:sp>
        <p:nvSpPr>
          <p:cNvPr id="38" name="TextBox 27">
            <a:extLst>
              <a:ext uri="{FF2B5EF4-FFF2-40B4-BE49-F238E27FC236}">
                <a16:creationId xmlns:a16="http://schemas.microsoft.com/office/drawing/2014/main" id="{631CF347-C321-C443-A516-E75A88840E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8704" y="4144862"/>
            <a:ext cx="190690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097252"/>
            <a:r>
              <a:rPr lang="en-US" altLang="en-US" sz="1400" kern="0" dirty="0">
                <a:solidFill>
                  <a:srgbClr val="FAFAFA"/>
                </a:solidFill>
                <a:latin typeface="+mn-lt"/>
              </a:rPr>
              <a:t>Peering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57D8D47-AFF9-7541-B398-EA9C9691D3A2}"/>
              </a:ext>
            </a:extLst>
          </p:cNvPr>
          <p:cNvCxnSpPr>
            <a:cxnSpLocks/>
            <a:stCxn id="51" idx="2"/>
            <a:endCxn id="61" idx="0"/>
          </p:cNvCxnSpPr>
          <p:nvPr/>
        </p:nvCxnSpPr>
        <p:spPr bwMode="auto">
          <a:xfrm>
            <a:off x="3909325" y="3306368"/>
            <a:ext cx="3229717" cy="2076044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31444FA4-7EC7-D145-BC78-A43AB6F47351}"/>
              </a:ext>
            </a:extLst>
          </p:cNvPr>
          <p:cNvGrpSpPr/>
          <p:nvPr/>
        </p:nvGrpSpPr>
        <p:grpSpPr>
          <a:xfrm>
            <a:off x="3052789" y="2212337"/>
            <a:ext cx="1713067" cy="1094030"/>
            <a:chOff x="3497288" y="2121420"/>
            <a:chExt cx="1713067" cy="109403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96EBF52-D8F5-B642-AD22-0B01AB86B97A}"/>
                </a:ext>
              </a:extLst>
            </p:cNvPr>
            <p:cNvSpPr/>
            <p:nvPr/>
          </p:nvSpPr>
          <p:spPr>
            <a:xfrm>
              <a:off x="3497288" y="2121420"/>
              <a:ext cx="1713067" cy="1094030"/>
            </a:xfrm>
            <a:prstGeom prst="rect">
              <a:avLst/>
            </a:prstGeom>
            <a:noFill/>
            <a:ln w="12700" cap="flat" cmpd="sng" algn="ctr">
              <a:solidFill>
                <a:srgbClr val="69AE35"/>
              </a:solidFill>
              <a:prstDash val="solid"/>
              <a:miter lim="800000"/>
            </a:ln>
            <a:effectLst/>
          </p:spPr>
          <p:txBody>
            <a:bodyPr lIns="457200" tIns="91440"/>
            <a:lstStyle/>
            <a:p>
              <a:pPr defTabSz="914342">
                <a:defRPr/>
              </a:pPr>
              <a:r>
                <a:rPr lang="en-US" sz="1200" kern="0" dirty="0">
                  <a:ln w="0"/>
                  <a:solidFill>
                    <a:srgbClr val="69AE35"/>
                  </a:solidFill>
                </a:rPr>
                <a:t>VPC</a:t>
              </a:r>
            </a:p>
          </p:txBody>
        </p:sp>
        <p:pic>
          <p:nvPicPr>
            <p:cNvPr id="52" name="Graphic 77">
              <a:extLst>
                <a:ext uri="{FF2B5EF4-FFF2-40B4-BE49-F238E27FC236}">
                  <a16:creationId xmlns:a16="http://schemas.microsoft.com/office/drawing/2014/main" id="{40E288C8-7C04-664D-A944-021CA4AE2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7288" y="2121420"/>
              <a:ext cx="330200" cy="3302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3A98B9B-F37D-B945-B951-696B26CE320F}"/>
              </a:ext>
            </a:extLst>
          </p:cNvPr>
          <p:cNvGrpSpPr/>
          <p:nvPr/>
        </p:nvGrpSpPr>
        <p:grpSpPr>
          <a:xfrm>
            <a:off x="6282507" y="5382411"/>
            <a:ext cx="1713067" cy="1094030"/>
            <a:chOff x="3497288" y="2121420"/>
            <a:chExt cx="1713067" cy="109403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586FD34-656C-E34A-8B7A-7658234ADC91}"/>
                </a:ext>
              </a:extLst>
            </p:cNvPr>
            <p:cNvSpPr/>
            <p:nvPr/>
          </p:nvSpPr>
          <p:spPr>
            <a:xfrm>
              <a:off x="3497288" y="2121420"/>
              <a:ext cx="1713067" cy="1094030"/>
            </a:xfrm>
            <a:prstGeom prst="rect">
              <a:avLst/>
            </a:prstGeom>
            <a:noFill/>
            <a:ln w="12700" cap="flat" cmpd="sng" algn="ctr">
              <a:solidFill>
                <a:srgbClr val="69AE35"/>
              </a:solidFill>
              <a:prstDash val="solid"/>
              <a:miter lim="800000"/>
            </a:ln>
            <a:effectLst/>
          </p:spPr>
          <p:txBody>
            <a:bodyPr lIns="457200" tIns="91440"/>
            <a:lstStyle/>
            <a:p>
              <a:pPr defTabSz="914342">
                <a:defRPr/>
              </a:pPr>
              <a:r>
                <a:rPr lang="en-US" sz="1200" kern="0" dirty="0">
                  <a:ln w="0"/>
                  <a:solidFill>
                    <a:srgbClr val="69AE35"/>
                  </a:solidFill>
                </a:rPr>
                <a:t>VPC</a:t>
              </a:r>
            </a:p>
          </p:txBody>
        </p:sp>
        <p:pic>
          <p:nvPicPr>
            <p:cNvPr id="62" name="Graphic 77">
              <a:extLst>
                <a:ext uri="{FF2B5EF4-FFF2-40B4-BE49-F238E27FC236}">
                  <a16:creationId xmlns:a16="http://schemas.microsoft.com/office/drawing/2014/main" id="{691B3F13-2A1D-6848-A824-F64177938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7288" y="2121420"/>
              <a:ext cx="330200" cy="33020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1F0265A-07BE-8C4C-81CF-431516163C1F}"/>
              </a:ext>
            </a:extLst>
          </p:cNvPr>
          <p:cNvGrpSpPr/>
          <p:nvPr/>
        </p:nvGrpSpPr>
        <p:grpSpPr>
          <a:xfrm>
            <a:off x="9497056" y="2212337"/>
            <a:ext cx="1713067" cy="1094030"/>
            <a:chOff x="3497288" y="2121420"/>
            <a:chExt cx="1713067" cy="109403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A48C367-BB94-4042-8647-24C2F7BF6D1D}"/>
                </a:ext>
              </a:extLst>
            </p:cNvPr>
            <p:cNvSpPr/>
            <p:nvPr/>
          </p:nvSpPr>
          <p:spPr>
            <a:xfrm>
              <a:off x="3497288" y="2121420"/>
              <a:ext cx="1713067" cy="1094030"/>
            </a:xfrm>
            <a:prstGeom prst="rect">
              <a:avLst/>
            </a:prstGeom>
            <a:noFill/>
            <a:ln w="12700" cap="flat" cmpd="sng" algn="ctr">
              <a:solidFill>
                <a:srgbClr val="69AE35"/>
              </a:solidFill>
              <a:prstDash val="solid"/>
              <a:miter lim="800000"/>
            </a:ln>
            <a:effectLst/>
          </p:spPr>
          <p:txBody>
            <a:bodyPr lIns="457200" tIns="91440"/>
            <a:lstStyle/>
            <a:p>
              <a:pPr defTabSz="914342">
                <a:defRPr/>
              </a:pPr>
              <a:r>
                <a:rPr lang="en-US" sz="1200" kern="0" dirty="0">
                  <a:ln w="0"/>
                  <a:solidFill>
                    <a:srgbClr val="69AE35"/>
                  </a:solidFill>
                </a:rPr>
                <a:t>VPC</a:t>
              </a:r>
            </a:p>
          </p:txBody>
        </p:sp>
        <p:pic>
          <p:nvPicPr>
            <p:cNvPr id="65" name="Graphic 77">
              <a:extLst>
                <a:ext uri="{FF2B5EF4-FFF2-40B4-BE49-F238E27FC236}">
                  <a16:creationId xmlns:a16="http://schemas.microsoft.com/office/drawing/2014/main" id="{50554A86-071E-9346-A9FC-AFEE3B3C5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7288" y="2121420"/>
              <a:ext cx="330200" cy="330200"/>
            </a:xfrm>
            <a:prstGeom prst="rect">
              <a:avLst/>
            </a:prstGeom>
          </p:spPr>
        </p:pic>
      </p:grp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B5C76A0-44ED-D84D-BCD2-CE3CBA184A42}"/>
              </a:ext>
            </a:extLst>
          </p:cNvPr>
          <p:cNvCxnSpPr>
            <a:cxnSpLocks/>
            <a:stCxn id="64" idx="2"/>
            <a:endCxn id="61" idx="0"/>
          </p:cNvCxnSpPr>
          <p:nvPr/>
        </p:nvCxnSpPr>
        <p:spPr bwMode="auto">
          <a:xfrm flipH="1">
            <a:off x="7139042" y="3306368"/>
            <a:ext cx="3214549" cy="2076044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F9068F1-D27C-7143-919B-3F7D42A88E54}"/>
              </a:ext>
            </a:extLst>
          </p:cNvPr>
          <p:cNvCxnSpPr>
            <a:cxnSpLocks/>
            <a:stCxn id="51" idx="3"/>
            <a:endCxn id="45" idx="1"/>
          </p:cNvCxnSpPr>
          <p:nvPr/>
        </p:nvCxnSpPr>
        <p:spPr bwMode="auto">
          <a:xfrm>
            <a:off x="4765857" y="2759351"/>
            <a:ext cx="1509066" cy="0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27">
            <a:extLst>
              <a:ext uri="{FF2B5EF4-FFF2-40B4-BE49-F238E27FC236}">
                <a16:creationId xmlns:a16="http://schemas.microsoft.com/office/drawing/2014/main" id="{5B930738-CACA-5043-8FE3-F4F2CC26FF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6936" y="2160097"/>
            <a:ext cx="190690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097252"/>
            <a:r>
              <a:rPr lang="en-US" altLang="en-US" sz="1400" kern="0" dirty="0">
                <a:solidFill>
                  <a:srgbClr val="FAFAFA"/>
                </a:solidFill>
                <a:latin typeface="+mn-lt"/>
              </a:rPr>
              <a:t>Peering</a:t>
            </a:r>
          </a:p>
        </p:txBody>
      </p:sp>
      <p:sp>
        <p:nvSpPr>
          <p:cNvPr id="83" name="TextBox 27">
            <a:extLst>
              <a:ext uri="{FF2B5EF4-FFF2-40B4-BE49-F238E27FC236}">
                <a16:creationId xmlns:a16="http://schemas.microsoft.com/office/drawing/2014/main" id="{299BF16E-3662-4F43-B303-258ABFCDF5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8483" y="4190500"/>
            <a:ext cx="190690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097252"/>
            <a:r>
              <a:rPr lang="en-US" altLang="en-US" sz="1400" kern="0" dirty="0">
                <a:solidFill>
                  <a:srgbClr val="FAFAFA"/>
                </a:solidFill>
                <a:latin typeface="+mn-lt"/>
              </a:rPr>
              <a:t>Peering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891B5B0-E834-DD44-87F3-37E439BB2EE7}"/>
              </a:ext>
            </a:extLst>
          </p:cNvPr>
          <p:cNvGrpSpPr/>
          <p:nvPr/>
        </p:nvGrpSpPr>
        <p:grpSpPr>
          <a:xfrm>
            <a:off x="3051613" y="5382411"/>
            <a:ext cx="1713067" cy="1094030"/>
            <a:chOff x="3497288" y="2121420"/>
            <a:chExt cx="1713067" cy="109403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0068CED-3600-4F4E-98CB-825720BD5629}"/>
                </a:ext>
              </a:extLst>
            </p:cNvPr>
            <p:cNvSpPr/>
            <p:nvPr/>
          </p:nvSpPr>
          <p:spPr>
            <a:xfrm>
              <a:off x="3497288" y="2121420"/>
              <a:ext cx="1713067" cy="1094030"/>
            </a:xfrm>
            <a:prstGeom prst="rect">
              <a:avLst/>
            </a:prstGeom>
            <a:noFill/>
            <a:ln w="12700" cap="flat" cmpd="sng" algn="ctr">
              <a:solidFill>
                <a:srgbClr val="69AE35"/>
              </a:solidFill>
              <a:prstDash val="solid"/>
              <a:miter lim="800000"/>
            </a:ln>
            <a:effectLst/>
          </p:spPr>
          <p:txBody>
            <a:bodyPr lIns="457200" tIns="91440"/>
            <a:lstStyle/>
            <a:p>
              <a:pPr defTabSz="914342">
                <a:defRPr/>
              </a:pPr>
              <a:r>
                <a:rPr lang="en-US" sz="1200" kern="0" dirty="0">
                  <a:ln w="0"/>
                  <a:solidFill>
                    <a:srgbClr val="69AE35"/>
                  </a:solidFill>
                </a:rPr>
                <a:t>VPC</a:t>
              </a:r>
            </a:p>
          </p:txBody>
        </p:sp>
        <p:pic>
          <p:nvPicPr>
            <p:cNvPr id="26" name="Graphic 77">
              <a:extLst>
                <a:ext uri="{FF2B5EF4-FFF2-40B4-BE49-F238E27FC236}">
                  <a16:creationId xmlns:a16="http://schemas.microsoft.com/office/drawing/2014/main" id="{CE8016C5-EE1F-E342-9237-80438FB8F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7288" y="2121420"/>
              <a:ext cx="330200" cy="3302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E04882F-D2C0-E640-AC13-8CE939A374B8}"/>
              </a:ext>
            </a:extLst>
          </p:cNvPr>
          <p:cNvGrpSpPr/>
          <p:nvPr/>
        </p:nvGrpSpPr>
        <p:grpSpPr>
          <a:xfrm>
            <a:off x="9497056" y="5382411"/>
            <a:ext cx="1713067" cy="1094030"/>
            <a:chOff x="3497288" y="2121420"/>
            <a:chExt cx="1713067" cy="109403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AA282A4-55C8-7A49-AE42-AFE686E5EE07}"/>
                </a:ext>
              </a:extLst>
            </p:cNvPr>
            <p:cNvSpPr/>
            <p:nvPr/>
          </p:nvSpPr>
          <p:spPr>
            <a:xfrm>
              <a:off x="3497288" y="2121420"/>
              <a:ext cx="1713067" cy="1094030"/>
            </a:xfrm>
            <a:prstGeom prst="rect">
              <a:avLst/>
            </a:prstGeom>
            <a:noFill/>
            <a:ln w="12700" cap="flat" cmpd="sng" algn="ctr">
              <a:solidFill>
                <a:srgbClr val="69AE35"/>
              </a:solidFill>
              <a:prstDash val="solid"/>
              <a:miter lim="800000"/>
            </a:ln>
            <a:effectLst/>
          </p:spPr>
          <p:txBody>
            <a:bodyPr lIns="457200" tIns="91440"/>
            <a:lstStyle/>
            <a:p>
              <a:pPr defTabSz="914342">
                <a:defRPr/>
              </a:pPr>
              <a:r>
                <a:rPr lang="en-US" sz="1200" kern="0" dirty="0">
                  <a:ln w="0"/>
                  <a:solidFill>
                    <a:srgbClr val="69AE35"/>
                  </a:solidFill>
                </a:rPr>
                <a:t>VPC</a:t>
              </a:r>
            </a:p>
          </p:txBody>
        </p:sp>
        <p:pic>
          <p:nvPicPr>
            <p:cNvPr id="29" name="Graphic 77">
              <a:extLst>
                <a:ext uri="{FF2B5EF4-FFF2-40B4-BE49-F238E27FC236}">
                  <a16:creationId xmlns:a16="http://schemas.microsoft.com/office/drawing/2014/main" id="{7C88DF4A-038F-914F-9482-E5E81004A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7288" y="2121420"/>
              <a:ext cx="330200" cy="330200"/>
            </a:xfrm>
            <a:prstGeom prst="rect">
              <a:avLst/>
            </a:prstGeom>
          </p:spPr>
        </p:pic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5AF3B7E-D4F5-9846-BD3F-2A07096E60B8}"/>
              </a:ext>
            </a:extLst>
          </p:cNvPr>
          <p:cNvCxnSpPr>
            <a:cxnSpLocks/>
            <a:stCxn id="61" idx="3"/>
          </p:cNvCxnSpPr>
          <p:nvPr/>
        </p:nvCxnSpPr>
        <p:spPr bwMode="auto">
          <a:xfrm>
            <a:off x="7995573" y="5929426"/>
            <a:ext cx="1501482" cy="0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27">
            <a:extLst>
              <a:ext uri="{FF2B5EF4-FFF2-40B4-BE49-F238E27FC236}">
                <a16:creationId xmlns:a16="http://schemas.microsoft.com/office/drawing/2014/main" id="{73FF0EA6-D82E-544B-A551-D8DDBFE59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388" y="6156844"/>
            <a:ext cx="190690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097252"/>
            <a:r>
              <a:rPr lang="en-US" altLang="en-US" sz="1400" kern="0" dirty="0">
                <a:solidFill>
                  <a:srgbClr val="FAFAFA"/>
                </a:solidFill>
                <a:latin typeface="+mn-lt"/>
              </a:rPr>
              <a:t>Peering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796E647-6EA8-4F4F-8767-99766CE3DE10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 bwMode="auto">
          <a:xfrm>
            <a:off x="4764681" y="5929426"/>
            <a:ext cx="1517826" cy="0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1CEFC71-7712-9148-BB3A-6A37B4CD1A13}"/>
              </a:ext>
            </a:extLst>
          </p:cNvPr>
          <p:cNvGrpSpPr/>
          <p:nvPr/>
        </p:nvGrpSpPr>
        <p:grpSpPr>
          <a:xfrm>
            <a:off x="6274921" y="2212337"/>
            <a:ext cx="1713067" cy="1094030"/>
            <a:chOff x="3497288" y="2121420"/>
            <a:chExt cx="1713067" cy="109403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8F7CED8-32CB-CB4D-8DDA-833B9D9236D2}"/>
                </a:ext>
              </a:extLst>
            </p:cNvPr>
            <p:cNvSpPr/>
            <p:nvPr/>
          </p:nvSpPr>
          <p:spPr>
            <a:xfrm>
              <a:off x="3497288" y="2121420"/>
              <a:ext cx="1713067" cy="1094030"/>
            </a:xfrm>
            <a:prstGeom prst="rect">
              <a:avLst/>
            </a:prstGeom>
            <a:noFill/>
            <a:ln w="12700" cap="flat" cmpd="sng" algn="ctr">
              <a:solidFill>
                <a:srgbClr val="69AE35"/>
              </a:solidFill>
              <a:prstDash val="solid"/>
              <a:miter lim="800000"/>
            </a:ln>
            <a:effectLst/>
          </p:spPr>
          <p:txBody>
            <a:bodyPr lIns="457200" tIns="91440"/>
            <a:lstStyle/>
            <a:p>
              <a:pPr defTabSz="914342">
                <a:defRPr/>
              </a:pPr>
              <a:r>
                <a:rPr lang="en-US" sz="1200" kern="0" dirty="0">
                  <a:ln w="0"/>
                  <a:solidFill>
                    <a:srgbClr val="69AE35"/>
                  </a:solidFill>
                </a:rPr>
                <a:t>VPC</a:t>
              </a:r>
            </a:p>
          </p:txBody>
        </p:sp>
        <p:pic>
          <p:nvPicPr>
            <p:cNvPr id="46" name="Graphic 77">
              <a:extLst>
                <a:ext uri="{FF2B5EF4-FFF2-40B4-BE49-F238E27FC236}">
                  <a16:creationId xmlns:a16="http://schemas.microsoft.com/office/drawing/2014/main" id="{CE776754-7C3D-114E-B7A9-D26D54B9E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7288" y="2121420"/>
              <a:ext cx="330200" cy="330200"/>
            </a:xfrm>
            <a:prstGeom prst="rect">
              <a:avLst/>
            </a:prstGeom>
          </p:spPr>
        </p:pic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643DA82-0730-8B47-B4A0-411814947CFE}"/>
              </a:ext>
            </a:extLst>
          </p:cNvPr>
          <p:cNvCxnSpPr>
            <a:cxnSpLocks/>
            <a:stCxn id="45" idx="3"/>
            <a:endCxn id="64" idx="1"/>
          </p:cNvCxnSpPr>
          <p:nvPr/>
        </p:nvCxnSpPr>
        <p:spPr bwMode="auto">
          <a:xfrm>
            <a:off x="7987989" y="2759351"/>
            <a:ext cx="1509067" cy="0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27">
            <a:extLst>
              <a:ext uri="{FF2B5EF4-FFF2-40B4-BE49-F238E27FC236}">
                <a16:creationId xmlns:a16="http://schemas.microsoft.com/office/drawing/2014/main" id="{15DBAC6E-4693-8744-B163-DE0998A0A6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2862" y="6215894"/>
            <a:ext cx="190690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097252"/>
            <a:r>
              <a:rPr lang="en-US" altLang="en-US" sz="1400" kern="0" dirty="0">
                <a:solidFill>
                  <a:srgbClr val="FAFAFA"/>
                </a:solidFill>
                <a:latin typeface="+mn-lt"/>
              </a:rPr>
              <a:t>Peering</a:t>
            </a:r>
          </a:p>
        </p:txBody>
      </p:sp>
      <p:sp>
        <p:nvSpPr>
          <p:cNvPr id="50" name="TextBox 27">
            <a:extLst>
              <a:ext uri="{FF2B5EF4-FFF2-40B4-BE49-F238E27FC236}">
                <a16:creationId xmlns:a16="http://schemas.microsoft.com/office/drawing/2014/main" id="{FCB7598D-2C2D-604E-AAE0-9A51F83658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9784" y="2160097"/>
            <a:ext cx="190690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097252"/>
            <a:r>
              <a:rPr lang="en-US" altLang="en-US" sz="1400" kern="0" dirty="0">
                <a:solidFill>
                  <a:srgbClr val="FAFAFA"/>
                </a:solidFill>
                <a:latin typeface="+mn-lt"/>
              </a:rPr>
              <a:t>Peering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9B25452-2D87-4E46-A12B-7C099C091C45}"/>
              </a:ext>
            </a:extLst>
          </p:cNvPr>
          <p:cNvCxnSpPr>
            <a:cxnSpLocks/>
            <a:stCxn id="45" idx="2"/>
            <a:endCxn id="25" idx="0"/>
          </p:cNvCxnSpPr>
          <p:nvPr/>
        </p:nvCxnSpPr>
        <p:spPr bwMode="auto">
          <a:xfrm flipH="1">
            <a:off x="3908149" y="3306368"/>
            <a:ext cx="3223307" cy="2076044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C2F919C-3614-FF40-BA6D-34102DEFB4AA}"/>
              </a:ext>
            </a:extLst>
          </p:cNvPr>
          <p:cNvCxnSpPr>
            <a:cxnSpLocks/>
            <a:stCxn id="45" idx="2"/>
            <a:endCxn id="28" idx="0"/>
          </p:cNvCxnSpPr>
          <p:nvPr/>
        </p:nvCxnSpPr>
        <p:spPr bwMode="auto">
          <a:xfrm>
            <a:off x="7131455" y="3306368"/>
            <a:ext cx="3222134" cy="2076044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83F66AF-75D4-124D-9FD8-6A97A492B2C2}"/>
              </a:ext>
            </a:extLst>
          </p:cNvPr>
          <p:cNvCxnSpPr>
            <a:cxnSpLocks/>
            <a:stCxn id="51" idx="2"/>
            <a:endCxn id="25" idx="0"/>
          </p:cNvCxnSpPr>
          <p:nvPr/>
        </p:nvCxnSpPr>
        <p:spPr bwMode="auto">
          <a:xfrm flipH="1">
            <a:off x="3908147" y="3306368"/>
            <a:ext cx="1175" cy="2076044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D730753-8749-5847-B36D-16CE3838F9ED}"/>
              </a:ext>
            </a:extLst>
          </p:cNvPr>
          <p:cNvCxnSpPr>
            <a:cxnSpLocks/>
            <a:stCxn id="64" idx="2"/>
            <a:endCxn id="28" idx="0"/>
          </p:cNvCxnSpPr>
          <p:nvPr/>
        </p:nvCxnSpPr>
        <p:spPr bwMode="auto">
          <a:xfrm>
            <a:off x="10353589" y="3306368"/>
            <a:ext cx="0" cy="2076044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F7D56A5-1188-C246-B4C9-02C55603BEA9}"/>
              </a:ext>
            </a:extLst>
          </p:cNvPr>
          <p:cNvCxnSpPr>
            <a:cxnSpLocks/>
          </p:cNvCxnSpPr>
          <p:nvPr/>
        </p:nvCxnSpPr>
        <p:spPr bwMode="auto">
          <a:xfrm>
            <a:off x="7139041" y="3312921"/>
            <a:ext cx="0" cy="2076044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AD91D92-D265-A442-97B2-92958F34791F}"/>
              </a:ext>
            </a:extLst>
          </p:cNvPr>
          <p:cNvCxnSpPr>
            <a:cxnSpLocks/>
            <a:stCxn id="64" idx="2"/>
            <a:endCxn id="25" idx="0"/>
          </p:cNvCxnSpPr>
          <p:nvPr/>
        </p:nvCxnSpPr>
        <p:spPr bwMode="auto">
          <a:xfrm flipH="1">
            <a:off x="3908149" y="3306368"/>
            <a:ext cx="6445441" cy="2076044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9D7D601-3338-2642-B977-84A49A5EAD43}"/>
              </a:ext>
            </a:extLst>
          </p:cNvPr>
          <p:cNvCxnSpPr>
            <a:cxnSpLocks/>
            <a:stCxn id="28" idx="0"/>
            <a:endCxn id="51" idx="2"/>
          </p:cNvCxnSpPr>
          <p:nvPr/>
        </p:nvCxnSpPr>
        <p:spPr bwMode="auto">
          <a:xfrm flipH="1" flipV="1">
            <a:off x="3909322" y="3306368"/>
            <a:ext cx="6444265" cy="2076044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27">
            <a:extLst>
              <a:ext uri="{FF2B5EF4-FFF2-40B4-BE49-F238E27FC236}">
                <a16:creationId xmlns:a16="http://schemas.microsoft.com/office/drawing/2014/main" id="{DEBCA570-D7C0-0243-8EA7-DEFC0931D1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5095" y="4198522"/>
            <a:ext cx="190690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097252"/>
            <a:r>
              <a:rPr lang="en-US" altLang="en-US" sz="1400" kern="0" dirty="0">
                <a:solidFill>
                  <a:srgbClr val="FAFAFA"/>
                </a:solidFill>
                <a:latin typeface="+mn-lt"/>
              </a:rPr>
              <a:t>Peering</a:t>
            </a:r>
          </a:p>
        </p:txBody>
      </p:sp>
      <p:sp>
        <p:nvSpPr>
          <p:cNvPr id="77" name="TextBox 27">
            <a:extLst>
              <a:ext uri="{FF2B5EF4-FFF2-40B4-BE49-F238E27FC236}">
                <a16:creationId xmlns:a16="http://schemas.microsoft.com/office/drawing/2014/main" id="{21471492-C49A-7149-B7C2-BC4F7B7756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3363" y="4206513"/>
            <a:ext cx="190690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097252"/>
            <a:r>
              <a:rPr lang="en-US" altLang="en-US" sz="1400" kern="0" dirty="0">
                <a:solidFill>
                  <a:srgbClr val="FAFAFA"/>
                </a:solidFill>
                <a:latin typeface="+mn-lt"/>
              </a:rPr>
              <a:t>Peering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F0C80FF-E42B-D047-9F8D-97904CD430BD}"/>
              </a:ext>
            </a:extLst>
          </p:cNvPr>
          <p:cNvCxnSpPr>
            <a:cxnSpLocks/>
            <a:stCxn id="28" idx="0"/>
            <a:endCxn id="25" idx="0"/>
          </p:cNvCxnSpPr>
          <p:nvPr/>
        </p:nvCxnSpPr>
        <p:spPr bwMode="auto">
          <a:xfrm rot="16200000" flipV="1">
            <a:off x="7130867" y="2159691"/>
            <a:ext cx="12701" cy="6445441"/>
          </a:xfrm>
          <a:prstGeom prst="curvedConnector3">
            <a:avLst>
              <a:gd name="adj1" fmla="val 1910740"/>
            </a:avLst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5">
            <a:extLst>
              <a:ext uri="{FF2B5EF4-FFF2-40B4-BE49-F238E27FC236}">
                <a16:creationId xmlns:a16="http://schemas.microsoft.com/office/drawing/2014/main" id="{6C57A3DE-AF93-2146-BB51-3271506F13B3}"/>
              </a:ext>
            </a:extLst>
          </p:cNvPr>
          <p:cNvCxnSpPr>
            <a:cxnSpLocks/>
            <a:stCxn id="64" idx="2"/>
            <a:endCxn id="51" idx="2"/>
          </p:cNvCxnSpPr>
          <p:nvPr/>
        </p:nvCxnSpPr>
        <p:spPr bwMode="auto">
          <a:xfrm rot="5400000">
            <a:off x="7131455" y="84235"/>
            <a:ext cx="12701" cy="6444265"/>
          </a:xfrm>
          <a:prstGeom prst="curvedConnector3">
            <a:avLst>
              <a:gd name="adj1" fmla="val 1800000"/>
            </a:avLst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D0333D4-1C46-9448-8BE9-5EA32A49530C}"/>
              </a:ext>
            </a:extLst>
          </p:cNvPr>
          <p:cNvGrpSpPr/>
          <p:nvPr/>
        </p:nvGrpSpPr>
        <p:grpSpPr>
          <a:xfrm>
            <a:off x="684041" y="1427011"/>
            <a:ext cx="13262322" cy="5445738"/>
            <a:chOff x="615910" y="1427010"/>
            <a:chExt cx="13262322" cy="5445737"/>
          </a:xfrm>
        </p:grpSpPr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593B242E-8DC4-2D49-B780-D01F9985E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5910" y="1427011"/>
              <a:ext cx="342900" cy="342900"/>
            </a:xfrm>
            <a:prstGeom prst="rect">
              <a:avLst/>
            </a:prstGeom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525CF60-CE3C-E140-805E-7DABCDAF61EC}"/>
                </a:ext>
              </a:extLst>
            </p:cNvPr>
            <p:cNvSpPr/>
            <p:nvPr/>
          </p:nvSpPr>
          <p:spPr>
            <a:xfrm>
              <a:off x="615910" y="1427010"/>
              <a:ext cx="13262322" cy="5445737"/>
            </a:xfrm>
            <a:prstGeom prst="rect">
              <a:avLst/>
            </a:prstGeom>
            <a:noFill/>
            <a:ln w="12700">
              <a:solidFill>
                <a:srgbClr val="858B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solidFill>
                    <a:srgbClr val="858B94"/>
                  </a:solidFill>
                </a:rPr>
                <a:t>AWS Cloud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B5EDF26F-4EDC-0F42-B26B-9833D0C2464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955" t="19743" r="6557" b="2"/>
          <a:stretch/>
        </p:blipFill>
        <p:spPr>
          <a:xfrm>
            <a:off x="5245003" y="2523273"/>
            <a:ext cx="525143" cy="592598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8C08639A-CBBB-A24A-A5CA-F265E0847B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955" t="19743" r="6557" b="2"/>
          <a:stretch/>
        </p:blipFill>
        <p:spPr>
          <a:xfrm>
            <a:off x="8510663" y="2523273"/>
            <a:ext cx="525143" cy="592598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74BFDC6B-C6FB-564A-95AA-3A8DD0ACEE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955" t="19743" r="6557" b="2"/>
          <a:stretch/>
        </p:blipFill>
        <p:spPr>
          <a:xfrm>
            <a:off x="3647257" y="4112737"/>
            <a:ext cx="525143" cy="592598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D564341A-BE1D-3E43-B587-54A4627007E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955" t="19743" r="6557" b="2"/>
          <a:stretch/>
        </p:blipFill>
        <p:spPr>
          <a:xfrm>
            <a:off x="5180565" y="4112737"/>
            <a:ext cx="525143" cy="592598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F023E82A-BDC3-FA4D-B570-EF566D4B495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955" t="19743" r="6557" b="2"/>
          <a:stretch/>
        </p:blipFill>
        <p:spPr>
          <a:xfrm>
            <a:off x="6863039" y="4112737"/>
            <a:ext cx="525143" cy="592598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9AA9F4E9-FA57-C24B-AEA7-A15C2061A7B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955" t="19743" r="6557" b="2"/>
          <a:stretch/>
        </p:blipFill>
        <p:spPr>
          <a:xfrm>
            <a:off x="8415124" y="4112737"/>
            <a:ext cx="525143" cy="592598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541201CD-8781-AC40-BAA0-87F5F6E356B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955" t="19743" r="6557" b="2"/>
          <a:stretch/>
        </p:blipFill>
        <p:spPr>
          <a:xfrm>
            <a:off x="10091219" y="4091800"/>
            <a:ext cx="525143" cy="592598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35198491-ADC3-E642-B188-1629CADB0A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955" t="19743" r="6557" b="2"/>
          <a:stretch/>
        </p:blipFill>
        <p:spPr>
          <a:xfrm>
            <a:off x="5247167" y="5675617"/>
            <a:ext cx="525143" cy="592598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9AF04924-D198-1A48-828C-293EDDFC0EB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955" t="19743" r="6557" b="2"/>
          <a:stretch/>
        </p:blipFill>
        <p:spPr>
          <a:xfrm>
            <a:off x="8483743" y="5667952"/>
            <a:ext cx="525143" cy="59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9411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61" y="183898"/>
            <a:ext cx="14091539" cy="1371600"/>
          </a:xfrm>
        </p:spPr>
        <p:txBody>
          <a:bodyPr/>
          <a:lstStyle/>
          <a:p>
            <a:r>
              <a:rPr lang="en-US" dirty="0">
                <a:latin typeface="+mj-lt"/>
              </a:rPr>
              <a:t>Multiple VPCs access models – AWS Transit Gateway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1444FA4-7EC7-D145-BC78-A43AB6F47351}"/>
              </a:ext>
            </a:extLst>
          </p:cNvPr>
          <p:cNvGrpSpPr/>
          <p:nvPr/>
        </p:nvGrpSpPr>
        <p:grpSpPr>
          <a:xfrm>
            <a:off x="3052790" y="2212337"/>
            <a:ext cx="1713067" cy="1094030"/>
            <a:chOff x="3497288" y="2121420"/>
            <a:chExt cx="1713067" cy="109403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96EBF52-D8F5-B642-AD22-0B01AB86B97A}"/>
                </a:ext>
              </a:extLst>
            </p:cNvPr>
            <p:cNvSpPr/>
            <p:nvPr/>
          </p:nvSpPr>
          <p:spPr>
            <a:xfrm>
              <a:off x="3497288" y="2121420"/>
              <a:ext cx="1713067" cy="1094030"/>
            </a:xfrm>
            <a:prstGeom prst="rect">
              <a:avLst/>
            </a:prstGeom>
            <a:noFill/>
            <a:ln w="12700" cap="flat" cmpd="sng" algn="ctr">
              <a:solidFill>
                <a:srgbClr val="69AE35"/>
              </a:solidFill>
              <a:prstDash val="solid"/>
              <a:miter lim="800000"/>
            </a:ln>
            <a:effectLst/>
          </p:spPr>
          <p:txBody>
            <a:bodyPr lIns="457200" tIns="91440"/>
            <a:lstStyle/>
            <a:p>
              <a:pPr defTabSz="914365">
                <a:defRPr/>
              </a:pPr>
              <a:r>
                <a:rPr lang="en-US" sz="1200" kern="0" dirty="0">
                  <a:ln w="0"/>
                  <a:solidFill>
                    <a:srgbClr val="69AE35"/>
                  </a:solidFill>
                </a:rPr>
                <a:t>VPC</a:t>
              </a:r>
            </a:p>
          </p:txBody>
        </p:sp>
        <p:pic>
          <p:nvPicPr>
            <p:cNvPr id="52" name="Graphic 77">
              <a:extLst>
                <a:ext uri="{FF2B5EF4-FFF2-40B4-BE49-F238E27FC236}">
                  <a16:creationId xmlns:a16="http://schemas.microsoft.com/office/drawing/2014/main" id="{40E288C8-7C04-664D-A944-021CA4AE2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7288" y="2121420"/>
              <a:ext cx="330200" cy="3302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3A98B9B-F37D-B945-B951-696B26CE320F}"/>
              </a:ext>
            </a:extLst>
          </p:cNvPr>
          <p:cNvGrpSpPr/>
          <p:nvPr/>
        </p:nvGrpSpPr>
        <p:grpSpPr>
          <a:xfrm>
            <a:off x="6282507" y="5382411"/>
            <a:ext cx="1713067" cy="1094030"/>
            <a:chOff x="3497288" y="2121420"/>
            <a:chExt cx="1713067" cy="109403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586FD34-656C-E34A-8B7A-7658234ADC91}"/>
                </a:ext>
              </a:extLst>
            </p:cNvPr>
            <p:cNvSpPr/>
            <p:nvPr/>
          </p:nvSpPr>
          <p:spPr>
            <a:xfrm>
              <a:off x="3497288" y="2121420"/>
              <a:ext cx="1713067" cy="1094030"/>
            </a:xfrm>
            <a:prstGeom prst="rect">
              <a:avLst/>
            </a:prstGeom>
            <a:noFill/>
            <a:ln w="12700" cap="flat" cmpd="sng" algn="ctr">
              <a:solidFill>
                <a:srgbClr val="69AE35"/>
              </a:solidFill>
              <a:prstDash val="solid"/>
              <a:miter lim="800000"/>
            </a:ln>
            <a:effectLst/>
          </p:spPr>
          <p:txBody>
            <a:bodyPr lIns="457200" tIns="91440"/>
            <a:lstStyle/>
            <a:p>
              <a:pPr defTabSz="914365">
                <a:defRPr/>
              </a:pPr>
              <a:r>
                <a:rPr lang="en-US" sz="1200" kern="0" dirty="0">
                  <a:ln w="0"/>
                  <a:solidFill>
                    <a:srgbClr val="69AE35"/>
                  </a:solidFill>
                </a:rPr>
                <a:t>VPC</a:t>
              </a:r>
            </a:p>
          </p:txBody>
        </p:sp>
        <p:pic>
          <p:nvPicPr>
            <p:cNvPr id="62" name="Graphic 77">
              <a:extLst>
                <a:ext uri="{FF2B5EF4-FFF2-40B4-BE49-F238E27FC236}">
                  <a16:creationId xmlns:a16="http://schemas.microsoft.com/office/drawing/2014/main" id="{691B3F13-2A1D-6848-A824-F64177938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7288" y="2121420"/>
              <a:ext cx="330200" cy="33020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1F0265A-07BE-8C4C-81CF-431516163C1F}"/>
              </a:ext>
            </a:extLst>
          </p:cNvPr>
          <p:cNvGrpSpPr/>
          <p:nvPr/>
        </p:nvGrpSpPr>
        <p:grpSpPr>
          <a:xfrm>
            <a:off x="9497055" y="2212337"/>
            <a:ext cx="1713067" cy="1094030"/>
            <a:chOff x="3497288" y="2121420"/>
            <a:chExt cx="1713067" cy="109403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A48C367-BB94-4042-8647-24C2F7BF6D1D}"/>
                </a:ext>
              </a:extLst>
            </p:cNvPr>
            <p:cNvSpPr/>
            <p:nvPr/>
          </p:nvSpPr>
          <p:spPr>
            <a:xfrm>
              <a:off x="3497288" y="2121420"/>
              <a:ext cx="1713067" cy="1094030"/>
            </a:xfrm>
            <a:prstGeom prst="rect">
              <a:avLst/>
            </a:prstGeom>
            <a:noFill/>
            <a:ln w="12700" cap="flat" cmpd="sng" algn="ctr">
              <a:solidFill>
                <a:srgbClr val="69AE35"/>
              </a:solidFill>
              <a:prstDash val="solid"/>
              <a:miter lim="800000"/>
            </a:ln>
            <a:effectLst/>
          </p:spPr>
          <p:txBody>
            <a:bodyPr lIns="457200" tIns="91440"/>
            <a:lstStyle/>
            <a:p>
              <a:pPr defTabSz="914365">
                <a:defRPr/>
              </a:pPr>
              <a:r>
                <a:rPr lang="en-US" sz="1200" kern="0" dirty="0">
                  <a:ln w="0"/>
                  <a:solidFill>
                    <a:srgbClr val="69AE35"/>
                  </a:solidFill>
                </a:rPr>
                <a:t>VPC</a:t>
              </a:r>
            </a:p>
          </p:txBody>
        </p:sp>
        <p:pic>
          <p:nvPicPr>
            <p:cNvPr id="65" name="Graphic 77">
              <a:extLst>
                <a:ext uri="{FF2B5EF4-FFF2-40B4-BE49-F238E27FC236}">
                  <a16:creationId xmlns:a16="http://schemas.microsoft.com/office/drawing/2014/main" id="{50554A86-071E-9346-A9FC-AFEE3B3C5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7288" y="2121420"/>
              <a:ext cx="330200" cy="330200"/>
            </a:xfrm>
            <a:prstGeom prst="rect">
              <a:avLst/>
            </a:prstGeom>
          </p:spPr>
        </p:pic>
      </p:grp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B5C76A0-44ED-D84D-BCD2-CE3CBA184A42}"/>
              </a:ext>
            </a:extLst>
          </p:cNvPr>
          <p:cNvCxnSpPr>
            <a:cxnSpLocks/>
            <a:stCxn id="64" idx="2"/>
            <a:endCxn id="59" idx="3"/>
          </p:cNvCxnSpPr>
          <p:nvPr/>
        </p:nvCxnSpPr>
        <p:spPr bwMode="auto">
          <a:xfrm flipH="1">
            <a:off x="7565759" y="3306366"/>
            <a:ext cx="2787830" cy="1025322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891B5B0-E834-DD44-87F3-37E439BB2EE7}"/>
              </a:ext>
            </a:extLst>
          </p:cNvPr>
          <p:cNvGrpSpPr/>
          <p:nvPr/>
        </p:nvGrpSpPr>
        <p:grpSpPr>
          <a:xfrm>
            <a:off x="3051614" y="5382411"/>
            <a:ext cx="1713067" cy="1094030"/>
            <a:chOff x="3497288" y="2121420"/>
            <a:chExt cx="1713067" cy="109403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0068CED-3600-4F4E-98CB-825720BD5629}"/>
                </a:ext>
              </a:extLst>
            </p:cNvPr>
            <p:cNvSpPr/>
            <p:nvPr/>
          </p:nvSpPr>
          <p:spPr>
            <a:xfrm>
              <a:off x="3497288" y="2121420"/>
              <a:ext cx="1713067" cy="1094030"/>
            </a:xfrm>
            <a:prstGeom prst="rect">
              <a:avLst/>
            </a:prstGeom>
            <a:noFill/>
            <a:ln w="12700" cap="flat" cmpd="sng" algn="ctr">
              <a:solidFill>
                <a:srgbClr val="69AE35"/>
              </a:solidFill>
              <a:prstDash val="solid"/>
              <a:miter lim="800000"/>
            </a:ln>
            <a:effectLst/>
          </p:spPr>
          <p:txBody>
            <a:bodyPr lIns="457200" tIns="91440"/>
            <a:lstStyle/>
            <a:p>
              <a:pPr defTabSz="914365">
                <a:defRPr/>
              </a:pPr>
              <a:r>
                <a:rPr lang="en-US" sz="1200" kern="0" dirty="0">
                  <a:ln w="0"/>
                  <a:solidFill>
                    <a:srgbClr val="69AE35"/>
                  </a:solidFill>
                </a:rPr>
                <a:t>VPC</a:t>
              </a:r>
            </a:p>
          </p:txBody>
        </p:sp>
        <p:pic>
          <p:nvPicPr>
            <p:cNvPr id="26" name="Graphic 77">
              <a:extLst>
                <a:ext uri="{FF2B5EF4-FFF2-40B4-BE49-F238E27FC236}">
                  <a16:creationId xmlns:a16="http://schemas.microsoft.com/office/drawing/2014/main" id="{CE8016C5-EE1F-E342-9237-80438FB8F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7288" y="2121420"/>
              <a:ext cx="330200" cy="3302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E04882F-D2C0-E640-AC13-8CE939A374B8}"/>
              </a:ext>
            </a:extLst>
          </p:cNvPr>
          <p:cNvGrpSpPr/>
          <p:nvPr/>
        </p:nvGrpSpPr>
        <p:grpSpPr>
          <a:xfrm>
            <a:off x="9497055" y="5382411"/>
            <a:ext cx="1713067" cy="1094030"/>
            <a:chOff x="3497288" y="2121420"/>
            <a:chExt cx="1713067" cy="109403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AA282A4-55C8-7A49-AE42-AFE686E5EE07}"/>
                </a:ext>
              </a:extLst>
            </p:cNvPr>
            <p:cNvSpPr/>
            <p:nvPr/>
          </p:nvSpPr>
          <p:spPr>
            <a:xfrm>
              <a:off x="3497288" y="2121420"/>
              <a:ext cx="1713067" cy="1094030"/>
            </a:xfrm>
            <a:prstGeom prst="rect">
              <a:avLst/>
            </a:prstGeom>
            <a:noFill/>
            <a:ln w="12700" cap="flat" cmpd="sng" algn="ctr">
              <a:solidFill>
                <a:srgbClr val="69AE35"/>
              </a:solidFill>
              <a:prstDash val="solid"/>
              <a:miter lim="800000"/>
            </a:ln>
            <a:effectLst/>
          </p:spPr>
          <p:txBody>
            <a:bodyPr lIns="457200" tIns="91440"/>
            <a:lstStyle/>
            <a:p>
              <a:pPr defTabSz="914365">
                <a:defRPr/>
              </a:pPr>
              <a:r>
                <a:rPr lang="en-US" sz="1200" kern="0" dirty="0">
                  <a:ln w="0"/>
                  <a:solidFill>
                    <a:srgbClr val="69AE35"/>
                  </a:solidFill>
                </a:rPr>
                <a:t>VPC</a:t>
              </a:r>
            </a:p>
          </p:txBody>
        </p:sp>
        <p:pic>
          <p:nvPicPr>
            <p:cNvPr id="29" name="Graphic 77">
              <a:extLst>
                <a:ext uri="{FF2B5EF4-FFF2-40B4-BE49-F238E27FC236}">
                  <a16:creationId xmlns:a16="http://schemas.microsoft.com/office/drawing/2014/main" id="{7C88DF4A-038F-914F-9482-E5E81004A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7288" y="2121420"/>
              <a:ext cx="330200" cy="330200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1CEFC71-7712-9148-BB3A-6A37B4CD1A13}"/>
              </a:ext>
            </a:extLst>
          </p:cNvPr>
          <p:cNvGrpSpPr/>
          <p:nvPr/>
        </p:nvGrpSpPr>
        <p:grpSpPr>
          <a:xfrm>
            <a:off x="6274921" y="2212337"/>
            <a:ext cx="1713067" cy="1094030"/>
            <a:chOff x="3497288" y="2121420"/>
            <a:chExt cx="1713067" cy="109403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8F7CED8-32CB-CB4D-8DDA-833B9D9236D2}"/>
                </a:ext>
              </a:extLst>
            </p:cNvPr>
            <p:cNvSpPr/>
            <p:nvPr/>
          </p:nvSpPr>
          <p:spPr>
            <a:xfrm>
              <a:off x="3497288" y="2121420"/>
              <a:ext cx="1713067" cy="1094030"/>
            </a:xfrm>
            <a:prstGeom prst="rect">
              <a:avLst/>
            </a:prstGeom>
            <a:noFill/>
            <a:ln w="12700" cap="flat" cmpd="sng" algn="ctr">
              <a:solidFill>
                <a:srgbClr val="69AE35"/>
              </a:solidFill>
              <a:prstDash val="solid"/>
              <a:miter lim="800000"/>
            </a:ln>
            <a:effectLst/>
          </p:spPr>
          <p:txBody>
            <a:bodyPr lIns="457200" tIns="91440"/>
            <a:lstStyle/>
            <a:p>
              <a:pPr defTabSz="914365">
                <a:defRPr/>
              </a:pPr>
              <a:r>
                <a:rPr lang="en-US" sz="1200" kern="0" dirty="0">
                  <a:ln w="0"/>
                  <a:solidFill>
                    <a:srgbClr val="69AE35"/>
                  </a:solidFill>
                </a:rPr>
                <a:t>VPC</a:t>
              </a:r>
            </a:p>
          </p:txBody>
        </p:sp>
        <p:pic>
          <p:nvPicPr>
            <p:cNvPr id="46" name="Graphic 77">
              <a:extLst>
                <a:ext uri="{FF2B5EF4-FFF2-40B4-BE49-F238E27FC236}">
                  <a16:creationId xmlns:a16="http://schemas.microsoft.com/office/drawing/2014/main" id="{CE776754-7C3D-114E-B7A9-D26D54B9E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7288" y="2121420"/>
              <a:ext cx="330200" cy="330200"/>
            </a:xfrm>
            <a:prstGeom prst="rect">
              <a:avLst/>
            </a:prstGeom>
          </p:spPr>
        </p:pic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C2F919C-3614-FF40-BA6D-34102DEFB4AA}"/>
              </a:ext>
            </a:extLst>
          </p:cNvPr>
          <p:cNvCxnSpPr>
            <a:cxnSpLocks/>
            <a:stCxn id="61" idx="0"/>
            <a:endCxn id="59" idx="2"/>
          </p:cNvCxnSpPr>
          <p:nvPr/>
        </p:nvCxnSpPr>
        <p:spPr bwMode="auto">
          <a:xfrm flipH="1" flipV="1">
            <a:off x="7139039" y="4758409"/>
            <a:ext cx="2" cy="624002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F7D56A5-1188-C246-B4C9-02C55603BEA9}"/>
              </a:ext>
            </a:extLst>
          </p:cNvPr>
          <p:cNvCxnSpPr>
            <a:cxnSpLocks/>
            <a:endCxn id="59" idx="0"/>
          </p:cNvCxnSpPr>
          <p:nvPr/>
        </p:nvCxnSpPr>
        <p:spPr bwMode="auto">
          <a:xfrm flipH="1">
            <a:off x="7139039" y="3300222"/>
            <a:ext cx="5" cy="604747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AD91D92-D265-A442-97B2-92958F34791F}"/>
              </a:ext>
            </a:extLst>
          </p:cNvPr>
          <p:cNvCxnSpPr>
            <a:cxnSpLocks/>
            <a:stCxn id="59" idx="1"/>
            <a:endCxn id="25" idx="0"/>
          </p:cNvCxnSpPr>
          <p:nvPr/>
        </p:nvCxnSpPr>
        <p:spPr bwMode="auto">
          <a:xfrm flipH="1">
            <a:off x="3908148" y="4331689"/>
            <a:ext cx="2804171" cy="1050722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9D7D601-3338-2642-B977-84A49A5EAD43}"/>
              </a:ext>
            </a:extLst>
          </p:cNvPr>
          <p:cNvCxnSpPr>
            <a:cxnSpLocks/>
            <a:stCxn id="59" idx="1"/>
          </p:cNvCxnSpPr>
          <p:nvPr/>
        </p:nvCxnSpPr>
        <p:spPr bwMode="auto">
          <a:xfrm flipH="1" flipV="1">
            <a:off x="3908146" y="3345908"/>
            <a:ext cx="2804173" cy="985781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31">
            <a:extLst>
              <a:ext uri="{FF2B5EF4-FFF2-40B4-BE49-F238E27FC236}">
                <a16:creationId xmlns:a16="http://schemas.microsoft.com/office/drawing/2014/main" id="{FED64AA4-8781-6046-B918-5BBA5E6086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7913" y="3587469"/>
            <a:ext cx="27622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097280"/>
            <a:r>
              <a:rPr lang="en-US" altLang="en-US" sz="1400" kern="0" dirty="0">
                <a:solidFill>
                  <a:srgbClr val="FAFAFA"/>
                </a:solidFill>
                <a:latin typeface="+mn-lt"/>
              </a:rPr>
              <a:t>AWS Transit Gateway 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82E1C25-4EB2-DC48-9371-1AE9BFAA34E0}"/>
              </a:ext>
            </a:extLst>
          </p:cNvPr>
          <p:cNvCxnSpPr>
            <a:cxnSpLocks/>
            <a:stCxn id="59" idx="3"/>
            <a:endCxn id="28" idx="0"/>
          </p:cNvCxnSpPr>
          <p:nvPr/>
        </p:nvCxnSpPr>
        <p:spPr bwMode="auto">
          <a:xfrm>
            <a:off x="7565759" y="4331689"/>
            <a:ext cx="2787830" cy="1050722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Graphic 19">
            <a:extLst>
              <a:ext uri="{FF2B5EF4-FFF2-40B4-BE49-F238E27FC236}">
                <a16:creationId xmlns:a16="http://schemas.microsoft.com/office/drawing/2014/main" id="{709B50F6-4D36-D64E-846B-BF62DF33E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318" y="3904968"/>
            <a:ext cx="853440" cy="85344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A77B6E3-B2AF-8549-8110-D2E6DC22D6FD}"/>
              </a:ext>
            </a:extLst>
          </p:cNvPr>
          <p:cNvGrpSpPr/>
          <p:nvPr/>
        </p:nvGrpSpPr>
        <p:grpSpPr>
          <a:xfrm>
            <a:off x="684041" y="1427009"/>
            <a:ext cx="13262322" cy="5445738"/>
            <a:chOff x="615910" y="1427010"/>
            <a:chExt cx="13262322" cy="5445737"/>
          </a:xfrm>
        </p:grpSpPr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E26159CE-235D-0644-A9B3-78DCB0FE9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5910" y="1427011"/>
              <a:ext cx="342900" cy="342900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4E8D8EF-22B2-684F-AB62-132F6AF05B72}"/>
                </a:ext>
              </a:extLst>
            </p:cNvPr>
            <p:cNvSpPr/>
            <p:nvPr/>
          </p:nvSpPr>
          <p:spPr>
            <a:xfrm>
              <a:off x="615910" y="1427010"/>
              <a:ext cx="13262322" cy="5445737"/>
            </a:xfrm>
            <a:prstGeom prst="rect">
              <a:avLst/>
            </a:prstGeom>
            <a:noFill/>
            <a:ln w="12700">
              <a:solidFill>
                <a:srgbClr val="858B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solidFill>
                    <a:srgbClr val="858B94"/>
                  </a:solidFill>
                </a:rPr>
                <a:t>AWS Cloud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002812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33D1C51B-E7F8-2F46-8A3D-D7314CE3DBEF}"/>
              </a:ext>
            </a:extLst>
          </p:cNvPr>
          <p:cNvSpPr txBox="1"/>
          <p:nvPr/>
        </p:nvSpPr>
        <p:spPr>
          <a:xfrm rot="20154714">
            <a:off x="998459" y="5625302"/>
            <a:ext cx="5458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13">
              <a:defRPr/>
            </a:pPr>
            <a:r>
              <a:rPr lang="en-US" sz="2000" dirty="0">
                <a:solidFill>
                  <a:srgbClr val="FFFFFF"/>
                </a:solidFill>
              </a:rPr>
              <a:t>VPC Attachment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A956C8-9109-5A4E-98AF-4BA35FBE5B2B}"/>
              </a:ext>
            </a:extLst>
          </p:cNvPr>
          <p:cNvSpPr txBox="1"/>
          <p:nvPr/>
        </p:nvSpPr>
        <p:spPr>
          <a:xfrm rot="21276370">
            <a:off x="925054" y="4609311"/>
            <a:ext cx="5458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13">
              <a:defRPr/>
            </a:pPr>
            <a:r>
              <a:rPr lang="en-US" sz="2000" dirty="0">
                <a:solidFill>
                  <a:srgbClr val="FFFFFF"/>
                </a:solidFill>
              </a:rPr>
              <a:t>VPC Attachment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DF6639-9BCB-BA4F-AD74-A1A00BBDA62D}"/>
              </a:ext>
            </a:extLst>
          </p:cNvPr>
          <p:cNvSpPr txBox="1"/>
          <p:nvPr/>
        </p:nvSpPr>
        <p:spPr>
          <a:xfrm rot="1786799">
            <a:off x="1255489" y="2740251"/>
            <a:ext cx="5458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13">
              <a:defRPr/>
            </a:pPr>
            <a:r>
              <a:rPr lang="en-US" sz="2000" dirty="0">
                <a:solidFill>
                  <a:srgbClr val="FFFFFF"/>
                </a:solidFill>
              </a:rPr>
              <a:t>VPC Attachment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13DDE6-F861-004D-AA71-A72124E3FE05}"/>
              </a:ext>
            </a:extLst>
          </p:cNvPr>
          <p:cNvSpPr/>
          <p:nvPr/>
        </p:nvSpPr>
        <p:spPr>
          <a:xfrm>
            <a:off x="428880" y="1668360"/>
            <a:ext cx="1885536" cy="1220851"/>
          </a:xfrm>
          <a:prstGeom prst="rect">
            <a:avLst/>
          </a:prstGeom>
          <a:noFill/>
          <a:ln w="12700">
            <a:solidFill>
              <a:srgbClr val="6CAE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0" tIns="146304" rIns="146304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097213">
              <a:defRPr/>
            </a:pPr>
            <a:r>
              <a:rPr lang="en-US" sz="1920" dirty="0">
                <a:ln w="0"/>
                <a:solidFill>
                  <a:srgbClr val="6CAE3E"/>
                </a:solidFill>
              </a:rPr>
              <a:t>VPC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B694CF-20A8-CA49-A585-A5B070EA1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880" y="183790"/>
            <a:ext cx="13775194" cy="1098973"/>
          </a:xfrm>
        </p:spPr>
        <p:txBody>
          <a:bodyPr/>
          <a:lstStyle/>
          <a:p>
            <a:r>
              <a:rPr lang="en-US" dirty="0">
                <a:latin typeface="+mj-lt"/>
              </a:rPr>
              <a:t>AWS Transit Gateway with AWS site-to-site VPN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B67FB3A-1EF3-0A4C-BB45-27938C984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8880" y="1668360"/>
            <a:ext cx="528320" cy="5283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6EBDBC-8529-0D4E-B25A-EF328769FEC6}"/>
              </a:ext>
            </a:extLst>
          </p:cNvPr>
          <p:cNvSpPr/>
          <p:nvPr/>
        </p:nvSpPr>
        <p:spPr>
          <a:xfrm>
            <a:off x="428880" y="3162955"/>
            <a:ext cx="1885536" cy="1220851"/>
          </a:xfrm>
          <a:prstGeom prst="rect">
            <a:avLst/>
          </a:prstGeom>
          <a:noFill/>
          <a:ln w="12700">
            <a:solidFill>
              <a:srgbClr val="6CAE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0" tIns="146304" rIns="146304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097213">
              <a:defRPr/>
            </a:pPr>
            <a:r>
              <a:rPr lang="en-US" sz="1920" dirty="0">
                <a:ln w="0"/>
                <a:solidFill>
                  <a:srgbClr val="6CAE3E"/>
                </a:solidFill>
              </a:rPr>
              <a:t>VPC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C5512E3-12C0-B449-87E3-BCBA9E83F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8880" y="3162955"/>
            <a:ext cx="528320" cy="5283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1A7E560-83BF-6049-BCD9-061FDBB18A72}"/>
              </a:ext>
            </a:extLst>
          </p:cNvPr>
          <p:cNvSpPr/>
          <p:nvPr/>
        </p:nvSpPr>
        <p:spPr>
          <a:xfrm>
            <a:off x="428880" y="4604507"/>
            <a:ext cx="1885536" cy="1220851"/>
          </a:xfrm>
          <a:prstGeom prst="rect">
            <a:avLst/>
          </a:prstGeom>
          <a:noFill/>
          <a:ln w="12700">
            <a:solidFill>
              <a:srgbClr val="6CAE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0" tIns="146304" rIns="146304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097213">
              <a:defRPr/>
            </a:pPr>
            <a:r>
              <a:rPr lang="en-US" sz="1920" dirty="0">
                <a:ln w="0"/>
                <a:solidFill>
                  <a:srgbClr val="6CAE3E"/>
                </a:solidFill>
              </a:rPr>
              <a:t>VPC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0877428-6132-7D45-A5C3-56060F17B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8880" y="4604506"/>
            <a:ext cx="528320" cy="5283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43CAA41-BBDB-1B4F-856A-4DFA7FCCAA05}"/>
              </a:ext>
            </a:extLst>
          </p:cNvPr>
          <p:cNvSpPr/>
          <p:nvPr/>
        </p:nvSpPr>
        <p:spPr>
          <a:xfrm>
            <a:off x="428880" y="6156677"/>
            <a:ext cx="1885536" cy="1220851"/>
          </a:xfrm>
          <a:prstGeom prst="rect">
            <a:avLst/>
          </a:prstGeom>
          <a:noFill/>
          <a:ln w="12700">
            <a:solidFill>
              <a:srgbClr val="6CAE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0" tIns="146304" rIns="146304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097213">
              <a:defRPr/>
            </a:pPr>
            <a:r>
              <a:rPr lang="en-US" sz="1920" dirty="0">
                <a:ln w="0"/>
                <a:solidFill>
                  <a:srgbClr val="6CAE3E"/>
                </a:solidFill>
              </a:rPr>
              <a:t>VPC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1E9F834-5603-0147-A02E-FEAB822EE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8880" y="6156677"/>
            <a:ext cx="528320" cy="52832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BFCD91-290B-F340-8883-1EA53D9F8B08}"/>
              </a:ext>
            </a:extLst>
          </p:cNvPr>
          <p:cNvCxnSpPr>
            <a:stCxn id="3" idx="3"/>
          </p:cNvCxnSpPr>
          <p:nvPr/>
        </p:nvCxnSpPr>
        <p:spPr>
          <a:xfrm>
            <a:off x="2314416" y="2278788"/>
            <a:ext cx="3263424" cy="1840955"/>
          </a:xfrm>
          <a:prstGeom prst="line">
            <a:avLst/>
          </a:prstGeom>
          <a:ln w="1270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1531FE-A10D-D141-9077-E0BAB08370B5}"/>
              </a:ext>
            </a:extLst>
          </p:cNvPr>
          <p:cNvCxnSpPr>
            <a:cxnSpLocks/>
          </p:cNvCxnSpPr>
          <p:nvPr/>
        </p:nvCxnSpPr>
        <p:spPr>
          <a:xfrm>
            <a:off x="2323127" y="3715085"/>
            <a:ext cx="3210374" cy="620178"/>
          </a:xfrm>
          <a:prstGeom prst="line">
            <a:avLst/>
          </a:prstGeom>
          <a:ln w="1270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2365E87-296D-A44C-B386-2A55620EAF5E}"/>
              </a:ext>
            </a:extLst>
          </p:cNvPr>
          <p:cNvCxnSpPr>
            <a:cxnSpLocks/>
          </p:cNvCxnSpPr>
          <p:nvPr/>
        </p:nvCxnSpPr>
        <p:spPr>
          <a:xfrm flipV="1">
            <a:off x="2311539" y="4792528"/>
            <a:ext cx="3221962" cy="427344"/>
          </a:xfrm>
          <a:prstGeom prst="line">
            <a:avLst/>
          </a:prstGeom>
          <a:ln w="1270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4FC4CEB-789D-0F41-9FEF-F3A5E58F4CE4}"/>
              </a:ext>
            </a:extLst>
          </p:cNvPr>
          <p:cNvCxnSpPr>
            <a:cxnSpLocks/>
          </p:cNvCxnSpPr>
          <p:nvPr/>
        </p:nvCxnSpPr>
        <p:spPr>
          <a:xfrm flipV="1">
            <a:off x="2322399" y="5128294"/>
            <a:ext cx="3230390" cy="1609067"/>
          </a:xfrm>
          <a:prstGeom prst="line">
            <a:avLst/>
          </a:prstGeom>
          <a:ln w="1270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48E1BE-7529-F745-A46A-D35E9E20CEAF}"/>
              </a:ext>
            </a:extLst>
          </p:cNvPr>
          <p:cNvSpPr txBox="1"/>
          <p:nvPr/>
        </p:nvSpPr>
        <p:spPr>
          <a:xfrm rot="688298">
            <a:off x="987113" y="3557855"/>
            <a:ext cx="5458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13">
              <a:defRPr/>
            </a:pPr>
            <a:r>
              <a:rPr lang="en-US" sz="2000" dirty="0">
                <a:solidFill>
                  <a:srgbClr val="FFFFFF"/>
                </a:solidFill>
              </a:rPr>
              <a:t>VPC Attachment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2EE83AF-6089-2147-8732-05D8190AFB0C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7175155" y="4355882"/>
            <a:ext cx="2857571" cy="139781"/>
          </a:xfrm>
          <a:prstGeom prst="line">
            <a:avLst/>
          </a:prstGeom>
          <a:ln w="1270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D656BB04-661B-234F-86FD-49AF96CD2268}"/>
              </a:ext>
            </a:extLst>
          </p:cNvPr>
          <p:cNvSpPr/>
          <p:nvPr/>
        </p:nvSpPr>
        <p:spPr>
          <a:xfrm>
            <a:off x="6922194" y="4230479"/>
            <a:ext cx="252962" cy="250805"/>
          </a:xfrm>
          <a:prstGeom prst="ellipse">
            <a:avLst/>
          </a:prstGeom>
          <a:solidFill>
            <a:srgbClr val="925EE3"/>
          </a:solidFill>
          <a:ln>
            <a:solidFill>
              <a:srgbClr val="925EE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304" tIns="73152" rIns="146304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213">
              <a:defRPr/>
            </a:pPr>
            <a:endParaRPr lang="en-US" sz="4608" dirty="0">
              <a:solidFill>
                <a:srgbClr val="FFFFFF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32E22C7-55B5-154F-BA8C-715720EED656}"/>
              </a:ext>
            </a:extLst>
          </p:cNvPr>
          <p:cNvSpPr/>
          <p:nvPr/>
        </p:nvSpPr>
        <p:spPr>
          <a:xfrm>
            <a:off x="6922194" y="4680550"/>
            <a:ext cx="252962" cy="250805"/>
          </a:xfrm>
          <a:prstGeom prst="ellipse">
            <a:avLst/>
          </a:prstGeom>
          <a:solidFill>
            <a:srgbClr val="925EE3"/>
          </a:solidFill>
          <a:ln>
            <a:solidFill>
              <a:srgbClr val="925EE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304" tIns="73152" rIns="146304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213">
              <a:defRPr/>
            </a:pPr>
            <a:endParaRPr lang="en-US" sz="4608" dirty="0">
              <a:solidFill>
                <a:srgbClr val="FFFFFF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06F1EDA-8EF6-F34F-924D-99BBA01363B1}"/>
              </a:ext>
            </a:extLst>
          </p:cNvPr>
          <p:cNvCxnSpPr>
            <a:cxnSpLocks/>
          </p:cNvCxnSpPr>
          <p:nvPr/>
        </p:nvCxnSpPr>
        <p:spPr>
          <a:xfrm flipV="1">
            <a:off x="7145352" y="4495661"/>
            <a:ext cx="2887373" cy="296867"/>
          </a:xfrm>
          <a:prstGeom prst="line">
            <a:avLst/>
          </a:prstGeom>
          <a:ln w="1270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5978331-5EDE-A546-9376-F99DDB87FBDC}"/>
              </a:ext>
            </a:extLst>
          </p:cNvPr>
          <p:cNvSpPr txBox="1"/>
          <p:nvPr/>
        </p:nvSpPr>
        <p:spPr>
          <a:xfrm>
            <a:off x="5356408" y="3763291"/>
            <a:ext cx="5458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13">
              <a:defRPr/>
            </a:pPr>
            <a:r>
              <a:rPr lang="en-US" sz="2000" dirty="0">
                <a:solidFill>
                  <a:srgbClr val="FFFFFF"/>
                </a:solidFill>
              </a:rPr>
              <a:t>VPN Attachment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2777FE5-B802-B94D-9ABB-61F0EC43C312}"/>
              </a:ext>
            </a:extLst>
          </p:cNvPr>
          <p:cNvSpPr/>
          <p:nvPr/>
        </p:nvSpPr>
        <p:spPr>
          <a:xfrm>
            <a:off x="10408647" y="3404498"/>
            <a:ext cx="3901054" cy="2525862"/>
          </a:xfrm>
          <a:prstGeom prst="rect">
            <a:avLst/>
          </a:prstGeom>
          <a:noFill/>
          <a:ln w="12700">
            <a:solidFill>
              <a:srgbClr val="8FA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0" tIns="146304" rIns="146304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097213">
              <a:defRPr/>
            </a:pPr>
            <a:r>
              <a:rPr lang="en-US" sz="1920" dirty="0">
                <a:solidFill>
                  <a:srgbClr val="8FA7C4"/>
                </a:solidFill>
              </a:rPr>
              <a:t>Corporate Data Center</a:t>
            </a:r>
          </a:p>
          <a:p>
            <a:pPr defTabSz="1097213">
              <a:defRPr/>
            </a:pPr>
            <a:r>
              <a:rPr lang="en-US" sz="1920" dirty="0">
                <a:solidFill>
                  <a:srgbClr val="8FA7C4"/>
                </a:solidFill>
              </a:rPr>
              <a:t>172.16.0.0/16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5A82A0ED-0383-1D45-9971-6293BE9A71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08648" y="3404498"/>
            <a:ext cx="528320" cy="52832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A7709DF4-0665-1A4B-B51A-E040C733A875}"/>
              </a:ext>
            </a:extLst>
          </p:cNvPr>
          <p:cNvGrpSpPr/>
          <p:nvPr/>
        </p:nvGrpSpPr>
        <p:grpSpPr>
          <a:xfrm>
            <a:off x="9972905" y="4126149"/>
            <a:ext cx="802309" cy="751840"/>
            <a:chOff x="9886462" y="1499963"/>
            <a:chExt cx="802308" cy="75184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C2F9214-E079-DE4A-AD33-A02FB11B40BB}"/>
                </a:ext>
              </a:extLst>
            </p:cNvPr>
            <p:cNvSpPr/>
            <p:nvPr/>
          </p:nvSpPr>
          <p:spPr bwMode="auto">
            <a:xfrm>
              <a:off x="9886462" y="1499963"/>
              <a:ext cx="802308" cy="751840"/>
            </a:xfrm>
            <a:prstGeom prst="ellipse">
              <a:avLst/>
            </a:prstGeom>
            <a:solidFill>
              <a:srgbClr val="28282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080B1BA5-ADD2-4840-8DA2-9902957E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920968" y="1499963"/>
              <a:ext cx="751840" cy="751840"/>
            </a:xfrm>
            <a:prstGeom prst="rect">
              <a:avLst/>
            </a:prstGeom>
          </p:spPr>
        </p:pic>
      </p:grpSp>
      <p:pic>
        <p:nvPicPr>
          <p:cNvPr id="43" name="Graphic 42">
            <a:extLst>
              <a:ext uri="{FF2B5EF4-FFF2-40B4-BE49-F238E27FC236}">
                <a16:creationId xmlns:a16="http://schemas.microsoft.com/office/drawing/2014/main" id="{D05ED2EE-733B-AB4E-BA82-0AC10C0EC5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3501" y="3874879"/>
            <a:ext cx="1419238" cy="141923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850EB84-76B0-8840-A75D-3E09DF2620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9696" y="4105362"/>
            <a:ext cx="751840" cy="75184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0C67A07-E59A-4046-8911-3FB8E4CCE165}"/>
              </a:ext>
            </a:extLst>
          </p:cNvPr>
          <p:cNvSpPr txBox="1"/>
          <p:nvPr/>
        </p:nvSpPr>
        <p:spPr>
          <a:xfrm>
            <a:off x="5002191" y="5285155"/>
            <a:ext cx="2467122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40" dirty="0">
                <a:solidFill>
                  <a:schemeClr val="bg1"/>
                </a:solidFill>
              </a:rPr>
              <a:t>AWS Transit </a:t>
            </a:r>
            <a:br>
              <a:rPr lang="en-US" sz="2240" dirty="0">
                <a:solidFill>
                  <a:schemeClr val="bg1"/>
                </a:solidFill>
              </a:rPr>
            </a:br>
            <a:r>
              <a:rPr lang="en-US" sz="2240" dirty="0">
                <a:solidFill>
                  <a:schemeClr val="bg1"/>
                </a:solidFill>
              </a:rPr>
              <a:t>Gateway</a:t>
            </a:r>
          </a:p>
        </p:txBody>
      </p:sp>
    </p:spTree>
    <p:extLst>
      <p:ext uri="{BB962C8B-B14F-4D97-AF65-F5344CB8AC3E}">
        <p14:creationId xmlns:p14="http://schemas.microsoft.com/office/powerpoint/2010/main" val="7384300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3" grpId="0"/>
      <p:bldP spid="21" grpId="0"/>
      <p:bldP spid="22" grpId="0"/>
      <p:bldP spid="26" grpId="0" animBg="1"/>
      <p:bldP spid="27" grpId="0" animBg="1"/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74808-4AD0-F541-89BD-57D421314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 multiple VPCs: </a:t>
            </a:r>
            <a:r>
              <a:rPr lang="en-US" dirty="0">
                <a:solidFill>
                  <a:schemeClr val="accent1"/>
                </a:solidFill>
              </a:rPr>
              <a:t>Transit Gateway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7B75F-14BD-A544-8358-C15CCD47A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48" y="1614931"/>
            <a:ext cx="6249462" cy="5686282"/>
          </a:xfrm>
        </p:spPr>
        <p:txBody>
          <a:bodyPr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Connect thousands of VPC across accounts within a region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Connect your VPCs and on-premises through a single transit gateway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Centralize VPN and AWS Direct Connect connections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Control segmentation and data flow with Route Tables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Hub and Spoke design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Up to 50 Gbps per attachment (burst)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A5761D-07C3-F140-8366-7EF9BA405D19}"/>
              </a:ext>
            </a:extLst>
          </p:cNvPr>
          <p:cNvSpPr txBox="1"/>
          <p:nvPr/>
        </p:nvSpPr>
        <p:spPr>
          <a:xfrm>
            <a:off x="6913178" y="4991243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AWS Transit Gateway 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254CBF2-9E31-9748-8DA0-9C443C62F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8530" y="4280043"/>
            <a:ext cx="711200" cy="711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28BFF8-DBD0-8B4E-A107-8A00CE9240E2}"/>
              </a:ext>
            </a:extLst>
          </p:cNvPr>
          <p:cNvSpPr/>
          <p:nvPr/>
        </p:nvSpPr>
        <p:spPr>
          <a:xfrm>
            <a:off x="7092196" y="1694742"/>
            <a:ext cx="1851301" cy="1376680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ln w="0"/>
                <a:solidFill>
                  <a:schemeClr val="accent4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EFC30E9-B537-5845-956F-F0AEA02A07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84179" y="1694741"/>
            <a:ext cx="330200" cy="330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4909410-086E-A04A-849F-52B92FBC7293}"/>
              </a:ext>
            </a:extLst>
          </p:cNvPr>
          <p:cNvSpPr/>
          <p:nvPr/>
        </p:nvSpPr>
        <p:spPr>
          <a:xfrm>
            <a:off x="9339590" y="1694741"/>
            <a:ext cx="1851301" cy="1376680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ln w="0"/>
                <a:solidFill>
                  <a:schemeClr val="accent4"/>
                </a:solidFill>
              </a:rPr>
              <a:t>VPC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20C7732-9A2E-924D-9CEE-834D93D7AF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31573" y="1694740"/>
            <a:ext cx="330200" cy="3302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A227213-2345-204B-A691-A3C6453574D2}"/>
              </a:ext>
            </a:extLst>
          </p:cNvPr>
          <p:cNvSpPr/>
          <p:nvPr/>
        </p:nvSpPr>
        <p:spPr>
          <a:xfrm>
            <a:off x="12498274" y="1694741"/>
            <a:ext cx="1851301" cy="1376680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ln w="0"/>
                <a:solidFill>
                  <a:schemeClr val="accent4"/>
                </a:solidFill>
              </a:rPr>
              <a:t>VPC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9A00B9B-BC7B-9144-AAAB-CD83652485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98274" y="1694740"/>
            <a:ext cx="330200" cy="330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84EA9D-F016-9341-B2FE-A431DFA3E080}"/>
              </a:ext>
            </a:extLst>
          </p:cNvPr>
          <p:cNvSpPr txBox="1"/>
          <p:nvPr/>
        </p:nvSpPr>
        <p:spPr>
          <a:xfrm>
            <a:off x="11710982" y="22191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…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53F5E29-602A-114D-AEC3-EE88DFD9E800}"/>
              </a:ext>
            </a:extLst>
          </p:cNvPr>
          <p:cNvGrpSpPr/>
          <p:nvPr/>
        </p:nvGrpSpPr>
        <p:grpSpPr>
          <a:xfrm>
            <a:off x="9215082" y="4009034"/>
            <a:ext cx="1765300" cy="1253218"/>
            <a:chOff x="10030763" y="3521982"/>
            <a:chExt cx="1765300" cy="125321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F17D920-9668-FC40-AD96-2A0A57C7DC98}"/>
                </a:ext>
              </a:extLst>
            </p:cNvPr>
            <p:cNvSpPr/>
            <p:nvPr/>
          </p:nvSpPr>
          <p:spPr>
            <a:xfrm>
              <a:off x="10030763" y="3521982"/>
              <a:ext cx="1765300" cy="1253218"/>
            </a:xfrm>
            <a:prstGeom prst="rect">
              <a:avLst/>
            </a:prstGeom>
            <a:solidFill>
              <a:schemeClr val="tx1">
                <a:lumMod val="50000"/>
                <a:alpha val="20000"/>
              </a:schemeClr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Routing Table 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B70C61-9A76-6747-B152-14C4F77923A7}"/>
                </a:ext>
              </a:extLst>
            </p:cNvPr>
            <p:cNvSpPr txBox="1"/>
            <p:nvPr/>
          </p:nvSpPr>
          <p:spPr>
            <a:xfrm>
              <a:off x="10328549" y="4434195"/>
              <a:ext cx="11697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Route table</a:t>
              </a: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8B219312-6F32-C14F-B17E-B4BCE6075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678463" y="3925484"/>
              <a:ext cx="469900" cy="4699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9ED6477-5A7C-384D-B8EE-E1A2081F1A1E}"/>
              </a:ext>
            </a:extLst>
          </p:cNvPr>
          <p:cNvGrpSpPr/>
          <p:nvPr/>
        </p:nvGrpSpPr>
        <p:grpSpPr>
          <a:xfrm>
            <a:off x="11330296" y="4009034"/>
            <a:ext cx="1765300" cy="1253218"/>
            <a:chOff x="12145977" y="3521982"/>
            <a:chExt cx="1765300" cy="125321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681D21B-0116-1F44-9FD5-924B5D5F26DD}"/>
                </a:ext>
              </a:extLst>
            </p:cNvPr>
            <p:cNvSpPr/>
            <p:nvPr/>
          </p:nvSpPr>
          <p:spPr>
            <a:xfrm>
              <a:off x="12145977" y="3521982"/>
              <a:ext cx="1765300" cy="1253218"/>
            </a:xfrm>
            <a:prstGeom prst="rect">
              <a:avLst/>
            </a:prstGeom>
            <a:solidFill>
              <a:schemeClr val="tx1">
                <a:lumMod val="50000"/>
                <a:alpha val="20000"/>
              </a:schemeClr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Routing Table B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3289DE-0622-4646-A012-9067252EC513}"/>
                </a:ext>
              </a:extLst>
            </p:cNvPr>
            <p:cNvSpPr txBox="1"/>
            <p:nvPr/>
          </p:nvSpPr>
          <p:spPr>
            <a:xfrm>
              <a:off x="12443763" y="4434195"/>
              <a:ext cx="11697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Route table</a:t>
              </a: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B1824BE0-D591-6946-A728-95079A766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793677" y="3925484"/>
              <a:ext cx="469900" cy="469900"/>
            </a:xfrm>
            <a:prstGeom prst="rect">
              <a:avLst/>
            </a:prstGeom>
          </p:spPr>
        </p:pic>
      </p:grpSp>
      <p:cxnSp>
        <p:nvCxnSpPr>
          <p:cNvPr id="44" name="Straight Arrow Connector 23">
            <a:extLst>
              <a:ext uri="{FF2B5EF4-FFF2-40B4-BE49-F238E27FC236}">
                <a16:creationId xmlns:a16="http://schemas.microsoft.com/office/drawing/2014/main" id="{702A1D42-F40B-4848-AEE9-FC6CA27440EA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881993" y="3109884"/>
            <a:ext cx="912213" cy="875275"/>
          </a:xfrm>
          <a:prstGeom prst="bentConnector3">
            <a:avLst>
              <a:gd name="adj1" fmla="val 50000"/>
            </a:avLst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23">
            <a:extLst>
              <a:ext uri="{FF2B5EF4-FFF2-40B4-BE49-F238E27FC236}">
                <a16:creationId xmlns:a16="http://schemas.microsoft.com/office/drawing/2014/main" id="{CD1F31E8-CA8A-3D4E-A6FF-3A07181CE488}"/>
              </a:ext>
            </a:extLst>
          </p:cNvPr>
          <p:cNvCxnSpPr>
            <a:cxnSpLocks/>
            <a:endCxn id="12" idx="2"/>
          </p:cNvCxnSpPr>
          <p:nvPr/>
        </p:nvCxnSpPr>
        <p:spPr>
          <a:xfrm rot="5400000" flipH="1" flipV="1">
            <a:off x="12497292" y="3072406"/>
            <a:ext cx="927617" cy="925649"/>
          </a:xfrm>
          <a:prstGeom prst="bentConnector3">
            <a:avLst>
              <a:gd name="adj1" fmla="val 50000"/>
            </a:avLst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40A2302D-81AE-C245-AC51-B0A264591519}"/>
              </a:ext>
            </a:extLst>
          </p:cNvPr>
          <p:cNvSpPr/>
          <p:nvPr/>
        </p:nvSpPr>
        <p:spPr>
          <a:xfrm>
            <a:off x="7082708" y="3828447"/>
            <a:ext cx="7279905" cy="1572764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rgbClr val="8FA7C4"/>
              </a:solidFill>
            </a:endParaRPr>
          </a:p>
        </p:txBody>
      </p:sp>
      <p:cxnSp>
        <p:nvCxnSpPr>
          <p:cNvPr id="80" name="Straight Arrow Connector 23">
            <a:extLst>
              <a:ext uri="{FF2B5EF4-FFF2-40B4-BE49-F238E27FC236}">
                <a16:creationId xmlns:a16="http://schemas.microsoft.com/office/drawing/2014/main" id="{C6997677-17A6-9348-942D-1E98144A6F5A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64144" y="3098855"/>
            <a:ext cx="903042" cy="897324"/>
          </a:xfrm>
          <a:prstGeom prst="bentConnector3">
            <a:avLst>
              <a:gd name="adj1" fmla="val 50000"/>
            </a:avLst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CAA0E05-7FA6-FA4D-ABA1-DA97B70AE228}"/>
              </a:ext>
            </a:extLst>
          </p:cNvPr>
          <p:cNvSpPr/>
          <p:nvPr/>
        </p:nvSpPr>
        <p:spPr>
          <a:xfrm>
            <a:off x="6925296" y="1270362"/>
            <a:ext cx="7616463" cy="6191795"/>
          </a:xfrm>
          <a:prstGeom prst="rect">
            <a:avLst/>
          </a:prstGeom>
          <a:noFill/>
          <a:ln w="12700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rgbClr val="FAFAFA"/>
                </a:solidFill>
              </a:rPr>
              <a:t>AWS Cloud</a:t>
            </a:r>
          </a:p>
        </p:txBody>
      </p:sp>
      <p:pic>
        <p:nvPicPr>
          <p:cNvPr id="112" name="Graphic 111">
            <a:extLst>
              <a:ext uri="{FF2B5EF4-FFF2-40B4-BE49-F238E27FC236}">
                <a16:creationId xmlns:a16="http://schemas.microsoft.com/office/drawing/2014/main" id="{62C6982D-D58E-0243-BB8B-BC809B06D9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7096" y="1271904"/>
            <a:ext cx="330200" cy="3302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45092A79-3820-0A47-A315-EFDC22195FD6}"/>
              </a:ext>
            </a:extLst>
          </p:cNvPr>
          <p:cNvSpPr/>
          <p:nvPr/>
        </p:nvSpPr>
        <p:spPr>
          <a:xfrm>
            <a:off x="10481126" y="5802544"/>
            <a:ext cx="3329195" cy="1376680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ln w="0"/>
                <a:solidFill>
                  <a:schemeClr val="accent4"/>
                </a:solidFill>
              </a:rPr>
              <a:t>Shared Services VPC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74E01E5A-E66F-2342-AC59-3955F90EC7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81125" y="5821122"/>
            <a:ext cx="403933" cy="330200"/>
          </a:xfrm>
          <a:prstGeom prst="rect">
            <a:avLst/>
          </a:prstGeom>
        </p:spPr>
      </p:pic>
      <p:cxnSp>
        <p:nvCxnSpPr>
          <p:cNvPr id="48" name="Straight Arrow Connector 23">
            <a:extLst>
              <a:ext uri="{FF2B5EF4-FFF2-40B4-BE49-F238E27FC236}">
                <a16:creationId xmlns:a16="http://schemas.microsoft.com/office/drawing/2014/main" id="{1A7BDCF6-94C3-3543-8D2B-F1227E0BACA0}"/>
              </a:ext>
            </a:extLst>
          </p:cNvPr>
          <p:cNvCxnSpPr>
            <a:cxnSpLocks/>
            <a:endCxn id="46" idx="0"/>
          </p:cNvCxnSpPr>
          <p:nvPr/>
        </p:nvCxnSpPr>
        <p:spPr>
          <a:xfrm rot="5400000">
            <a:off x="12075159" y="5332820"/>
            <a:ext cx="540289" cy="399158"/>
          </a:xfrm>
          <a:prstGeom prst="bentConnector3">
            <a:avLst>
              <a:gd name="adj1" fmla="val 50000"/>
            </a:avLst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CAEEC26E-C8C1-474E-85A6-CEFE7226807A}"/>
              </a:ext>
            </a:extLst>
          </p:cNvPr>
          <p:cNvSpPr/>
          <p:nvPr/>
        </p:nvSpPr>
        <p:spPr>
          <a:xfrm>
            <a:off x="7085835" y="5803463"/>
            <a:ext cx="1851301" cy="1375761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ln w="0"/>
                <a:solidFill>
                  <a:schemeClr val="accent4"/>
                </a:solidFill>
              </a:rPr>
              <a:t>VPC</a:t>
            </a: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id="{7648D039-9C31-6A43-9924-63B5BE582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82708" y="5821122"/>
            <a:ext cx="330200" cy="330200"/>
          </a:xfrm>
          <a:prstGeom prst="rect">
            <a:avLst/>
          </a:prstGeom>
        </p:spPr>
      </p:pic>
      <p:cxnSp>
        <p:nvCxnSpPr>
          <p:cNvPr id="70" name="Straight Arrow Connector 23">
            <a:extLst>
              <a:ext uri="{FF2B5EF4-FFF2-40B4-BE49-F238E27FC236}">
                <a16:creationId xmlns:a16="http://schemas.microsoft.com/office/drawing/2014/main" id="{08903F66-483F-5D41-B069-9913E6C29875}"/>
              </a:ext>
            </a:extLst>
          </p:cNvPr>
          <p:cNvCxnSpPr>
            <a:cxnSpLocks/>
          </p:cNvCxnSpPr>
          <p:nvPr/>
        </p:nvCxnSpPr>
        <p:spPr>
          <a:xfrm rot="5400000">
            <a:off x="8800260" y="5348676"/>
            <a:ext cx="540289" cy="399158"/>
          </a:xfrm>
          <a:prstGeom prst="bentConnector3">
            <a:avLst>
              <a:gd name="adj1" fmla="val 50000"/>
            </a:avLst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299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50ABBC1-0311-CA45-A2B1-E93642B92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30" y="3370716"/>
            <a:ext cx="12435840" cy="1488168"/>
          </a:xfrm>
        </p:spPr>
        <p:txBody>
          <a:bodyPr/>
          <a:lstStyle/>
          <a:p>
            <a:r>
              <a:rPr lang="en-US" sz="7360" b="0" dirty="0"/>
              <a:t>Connecting to on-premises</a:t>
            </a:r>
          </a:p>
        </p:txBody>
      </p:sp>
    </p:spTree>
    <p:extLst>
      <p:ext uri="{BB962C8B-B14F-4D97-AF65-F5344CB8AC3E}">
        <p14:creationId xmlns:p14="http://schemas.microsoft.com/office/powerpoint/2010/main" val="26565900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3406F-4E53-164F-AF5E-266AE3B30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VPN to AWS: </a:t>
            </a:r>
            <a:r>
              <a:rPr lang="en-US" dirty="0">
                <a:solidFill>
                  <a:schemeClr val="accent1"/>
                </a:solidFill>
              </a:rPr>
              <a:t>Virtual Private Gateway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C9531C-5CE0-6844-AAD7-667283B66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48" y="1614931"/>
            <a:ext cx="7233610" cy="5686282"/>
          </a:xfrm>
        </p:spPr>
        <p:txBody>
          <a:bodyPr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Fully managed VPN endpoint device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One Virtual Private Gateway per VPC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Redundant IPSec VPN Tunnels</a:t>
            </a:r>
          </a:p>
          <a:p>
            <a:pPr lvl="1"/>
            <a:r>
              <a:rPr lang="en-US" sz="2800" dirty="0"/>
              <a:t>Terminating in different AZs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IPSec</a:t>
            </a:r>
          </a:p>
          <a:p>
            <a:pPr lvl="1"/>
            <a:r>
              <a:rPr lang="en-US" sz="2800" dirty="0"/>
              <a:t>AES 256-bit encryption</a:t>
            </a:r>
          </a:p>
          <a:p>
            <a:pPr lvl="1"/>
            <a:r>
              <a:rPr lang="en-US" sz="2800" dirty="0"/>
              <a:t>SHA-2 hashing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Scalable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Dynamic (BGP) or Static Routing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Default 10 Site-to-Site VPN connections per VGW – can increase limit</a:t>
            </a: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FBCC08-3702-0D48-95E7-848BDE8F7314}"/>
              </a:ext>
            </a:extLst>
          </p:cNvPr>
          <p:cNvSpPr/>
          <p:nvPr/>
        </p:nvSpPr>
        <p:spPr>
          <a:xfrm>
            <a:off x="8646074" y="2123399"/>
            <a:ext cx="4471630" cy="2288484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ln w="0"/>
                <a:solidFill>
                  <a:schemeClr val="accent4"/>
                </a:solidFill>
              </a:rPr>
              <a:t>VPC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E486759-47DD-0044-A41F-C8BE81BF4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46074" y="2123398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988AD04-16D1-4F4C-BA5F-7434C26D62E5}"/>
              </a:ext>
            </a:extLst>
          </p:cNvPr>
          <p:cNvSpPr/>
          <p:nvPr/>
        </p:nvSpPr>
        <p:spPr>
          <a:xfrm>
            <a:off x="8646074" y="6271701"/>
            <a:ext cx="4471630" cy="1217322"/>
          </a:xfrm>
          <a:prstGeom prst="rect">
            <a:avLst/>
          </a:prstGeom>
          <a:noFill/>
          <a:ln w="12700">
            <a:solidFill>
              <a:srgbClr val="8FA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rgbClr val="8FA7C4"/>
                </a:solidFill>
              </a:rPr>
              <a:t>Corporate</a:t>
            </a:r>
          </a:p>
          <a:p>
            <a:pPr algn="l"/>
            <a:r>
              <a:rPr lang="en-US" sz="1400" dirty="0">
                <a:solidFill>
                  <a:srgbClr val="8FA7C4"/>
                </a:solidFill>
              </a:rPr>
              <a:t>data center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2467567-0E57-0041-AFDB-EBDF39688C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46074" y="6271701"/>
            <a:ext cx="330200" cy="330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536D6E-FF97-0B4D-964E-1451D606A893}"/>
              </a:ext>
            </a:extLst>
          </p:cNvPr>
          <p:cNvSpPr txBox="1"/>
          <p:nvPr/>
        </p:nvSpPr>
        <p:spPr>
          <a:xfrm>
            <a:off x="9451576" y="4062821"/>
            <a:ext cx="2860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VGW (Virtual Private Gateway)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C596DA3-324C-A84C-BD4F-21AA1E22B2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46939" y="3592921"/>
            <a:ext cx="469900" cy="4699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C1CBB8E-788E-1B46-95C3-699F2405C49E}"/>
              </a:ext>
            </a:extLst>
          </p:cNvPr>
          <p:cNvSpPr txBox="1"/>
          <p:nvPr/>
        </p:nvSpPr>
        <p:spPr>
          <a:xfrm>
            <a:off x="10129025" y="6855745"/>
            <a:ext cx="1505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Customer gateway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45323610-84C9-2740-9C0B-9DEC97DC36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46939" y="6398292"/>
            <a:ext cx="469900" cy="4699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7F6D2F62-2FB8-E74E-98A7-8352768FA4A2}"/>
              </a:ext>
            </a:extLst>
          </p:cNvPr>
          <p:cNvGrpSpPr/>
          <p:nvPr/>
        </p:nvGrpSpPr>
        <p:grpSpPr>
          <a:xfrm>
            <a:off x="10765241" y="4440817"/>
            <a:ext cx="233296" cy="1799396"/>
            <a:chOff x="9081328" y="3854424"/>
            <a:chExt cx="233296" cy="1828802"/>
          </a:xfrm>
        </p:grpSpPr>
        <p:cxnSp>
          <p:nvCxnSpPr>
            <p:cNvPr id="31" name="Straight Arrow Connector 23">
              <a:extLst>
                <a:ext uri="{FF2B5EF4-FFF2-40B4-BE49-F238E27FC236}">
                  <a16:creationId xmlns:a16="http://schemas.microsoft.com/office/drawing/2014/main" id="{CDAF9DF9-F10B-324D-82CF-6DE1758DCA32}"/>
                </a:ext>
              </a:extLst>
            </p:cNvPr>
            <p:cNvCxnSpPr>
              <a:cxnSpLocks/>
            </p:cNvCxnSpPr>
            <p:nvPr/>
          </p:nvCxnSpPr>
          <p:spPr>
            <a:xfrm>
              <a:off x="9081328" y="3854426"/>
              <a:ext cx="0" cy="1828800"/>
            </a:xfrm>
            <a:prstGeom prst="straightConnector1">
              <a:avLst/>
            </a:prstGeom>
            <a:ln w="12700">
              <a:solidFill>
                <a:srgbClr val="8FA7C4"/>
              </a:solidFill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23">
              <a:extLst>
                <a:ext uri="{FF2B5EF4-FFF2-40B4-BE49-F238E27FC236}">
                  <a16:creationId xmlns:a16="http://schemas.microsoft.com/office/drawing/2014/main" id="{FA0C6F58-1FB0-2948-BD28-DDD49D43FE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4624" y="3854424"/>
              <a:ext cx="0" cy="1828798"/>
            </a:xfrm>
            <a:prstGeom prst="straightConnector1">
              <a:avLst/>
            </a:prstGeom>
            <a:ln w="12700">
              <a:solidFill>
                <a:srgbClr val="8FA7C4"/>
              </a:solidFill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920290E-A0DF-2448-A49D-80BE6B94BC77}"/>
              </a:ext>
            </a:extLst>
          </p:cNvPr>
          <p:cNvSpPr txBox="1"/>
          <p:nvPr/>
        </p:nvSpPr>
        <p:spPr>
          <a:xfrm>
            <a:off x="10980061" y="5043748"/>
            <a:ext cx="1589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VPN Connection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FA9FF47D-F17C-9F40-B5D8-E24E09CE3E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39659" y="4557373"/>
            <a:ext cx="469900" cy="4699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8BDF92B-D8D8-F741-9ECD-498B25705FF3}"/>
              </a:ext>
            </a:extLst>
          </p:cNvPr>
          <p:cNvSpPr/>
          <p:nvPr/>
        </p:nvSpPr>
        <p:spPr>
          <a:xfrm>
            <a:off x="8800868" y="2553066"/>
            <a:ext cx="1964373" cy="1201978"/>
          </a:xfrm>
          <a:prstGeom prst="rect">
            <a:avLst/>
          </a:prstGeom>
          <a:noFill/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Availability Zone 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04D25D6-CE7F-404C-A932-C0B71EEA4B58}"/>
              </a:ext>
            </a:extLst>
          </p:cNvPr>
          <p:cNvSpPr/>
          <p:nvPr/>
        </p:nvSpPr>
        <p:spPr>
          <a:xfrm>
            <a:off x="11033924" y="2559827"/>
            <a:ext cx="1964373" cy="1201978"/>
          </a:xfrm>
          <a:prstGeom prst="rect">
            <a:avLst/>
          </a:prstGeom>
          <a:noFill/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Availability Zone 2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769CC5F4-A1E0-7B40-B9E0-FE7DD41827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80522" y="5522345"/>
            <a:ext cx="469900" cy="4699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045A593-26D8-3040-90E5-0CF78578DEF0}"/>
              </a:ext>
            </a:extLst>
          </p:cNvPr>
          <p:cNvSpPr txBox="1"/>
          <p:nvPr/>
        </p:nvSpPr>
        <p:spPr>
          <a:xfrm>
            <a:off x="9754417" y="6008720"/>
            <a:ext cx="1072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Internet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05403D6-76FB-624F-9886-4F8C1B979887}"/>
              </a:ext>
            </a:extLst>
          </p:cNvPr>
          <p:cNvSpPr/>
          <p:nvPr/>
        </p:nvSpPr>
        <p:spPr>
          <a:xfrm>
            <a:off x="8120295" y="1641129"/>
            <a:ext cx="5471173" cy="3743451"/>
          </a:xfrm>
          <a:prstGeom prst="rect">
            <a:avLst/>
          </a:prstGeom>
          <a:noFill/>
          <a:ln w="12700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rgbClr val="FAFAFA"/>
                </a:solidFill>
              </a:rPr>
              <a:t>AWS </a:t>
            </a:r>
            <a:r>
              <a:rPr lang="en-US" sz="1400" dirty="0">
                <a:solidFill>
                  <a:srgbClr val="FAFAFA"/>
                </a:solidFill>
              </a:rPr>
              <a:t>Cloud</a:t>
            </a:r>
            <a:endParaRPr lang="en-US" sz="1200" dirty="0">
              <a:solidFill>
                <a:srgbClr val="FAFAFA"/>
              </a:solidFill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A788FAD7-088C-294C-AF75-57632EB2D7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20296" y="1641129"/>
            <a:ext cx="357506" cy="35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56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50ABBC1-0311-CA45-A2B1-E93642B92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30" y="3370716"/>
            <a:ext cx="12435840" cy="1488168"/>
          </a:xfrm>
        </p:spPr>
        <p:txBody>
          <a:bodyPr/>
          <a:lstStyle/>
          <a:p>
            <a:r>
              <a:rPr lang="en-US" sz="7360" b="0" dirty="0"/>
              <a:t>Amazon VPC</a:t>
            </a:r>
          </a:p>
        </p:txBody>
      </p:sp>
    </p:spTree>
    <p:extLst>
      <p:ext uri="{BB962C8B-B14F-4D97-AF65-F5344CB8AC3E}">
        <p14:creationId xmlns:p14="http://schemas.microsoft.com/office/powerpoint/2010/main" val="1374618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B8454-7E8F-9243-BE90-29EC1A38E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Dedicated link to AWS: </a:t>
            </a:r>
            <a:r>
              <a:rPr lang="en-US" dirty="0">
                <a:solidFill>
                  <a:schemeClr val="accent1"/>
                </a:solidFill>
              </a:rPr>
              <a:t>AWS Direct Connect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0974A-9898-514D-B3D0-FF6EA05A7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48" y="1614931"/>
            <a:ext cx="6265596" cy="568628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Dedicated network connection from your premises to AWS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Dedicated Connection (1 or 10 Gbps, Supports multiple VIFs)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AWS Partner Hosted Connection (50 </a:t>
            </a:r>
            <a:r>
              <a:rPr lang="en-US" sz="2800" dirty="0" err="1"/>
              <a:t>Mbps</a:t>
            </a:r>
            <a:r>
              <a:rPr lang="en-US" sz="2800" dirty="0"/>
              <a:t> to 10 Gbps, Single VIF)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Consistent Network Performance</a:t>
            </a:r>
          </a:p>
          <a:p>
            <a:pPr marL="1645890" lvl="1" indent="-457200">
              <a:buFont typeface="Arial" panose="020B0604020202020204" pitchFamily="34" charset="0"/>
              <a:buChar char="•"/>
            </a:pPr>
            <a:r>
              <a:rPr lang="en-US" sz="2160" dirty="0"/>
              <a:t>Dedicated bandwidth</a:t>
            </a:r>
          </a:p>
          <a:p>
            <a:pPr marL="1645890" lvl="1" indent="-457200">
              <a:buFont typeface="Arial" panose="020B0604020202020204" pitchFamily="34" charset="0"/>
              <a:buChar char="•"/>
            </a:pPr>
            <a:r>
              <a:rPr lang="en-US" sz="2160" dirty="0"/>
              <a:t>Low latency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Reduced egress data charges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Connect to 97+ Direct Connection Locations across the globe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5AC44B-2296-EC41-93C0-80761DB1B5B9}"/>
              </a:ext>
            </a:extLst>
          </p:cNvPr>
          <p:cNvSpPr/>
          <p:nvPr/>
        </p:nvSpPr>
        <p:spPr>
          <a:xfrm>
            <a:off x="7042207" y="5285153"/>
            <a:ext cx="3584407" cy="1328967"/>
          </a:xfrm>
          <a:prstGeom prst="rect">
            <a:avLst/>
          </a:prstGeom>
          <a:noFill/>
          <a:ln w="12700">
            <a:solidFill>
              <a:srgbClr val="8FA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rgbClr val="8FA7C4"/>
                </a:solidFill>
              </a:rPr>
              <a:t>Corporate</a:t>
            </a:r>
          </a:p>
          <a:p>
            <a:pPr algn="l"/>
            <a:r>
              <a:rPr lang="en-US" sz="1400" dirty="0">
                <a:solidFill>
                  <a:srgbClr val="8FA7C4"/>
                </a:solidFill>
              </a:rPr>
              <a:t>data center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2FBE380-F0D1-7B4E-85DE-C5C4D5717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2207" y="5285154"/>
            <a:ext cx="330200" cy="330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1A5AC9-41C4-444D-AE5A-622C5D70B312}"/>
              </a:ext>
            </a:extLst>
          </p:cNvPr>
          <p:cNvSpPr txBox="1"/>
          <p:nvPr/>
        </p:nvSpPr>
        <p:spPr>
          <a:xfrm>
            <a:off x="8744231" y="5869198"/>
            <a:ext cx="1505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Customer gateway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8288F78-A9D6-5A4F-99B0-6C83EF316C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2145" y="5411745"/>
            <a:ext cx="469900" cy="4699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AE13A1-FCC8-B944-A391-7B47BCBDF0F4}"/>
              </a:ext>
            </a:extLst>
          </p:cNvPr>
          <p:cNvSpPr txBox="1"/>
          <p:nvPr/>
        </p:nvSpPr>
        <p:spPr>
          <a:xfrm>
            <a:off x="12328496" y="4601997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AWS Direct Connect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C5BE1410-0123-4D42-894A-23CB42920E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00192" y="3820423"/>
            <a:ext cx="711200" cy="7112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653070E-2494-7249-B9BE-696132E8F8CE}"/>
              </a:ext>
            </a:extLst>
          </p:cNvPr>
          <p:cNvSpPr/>
          <p:nvPr/>
        </p:nvSpPr>
        <p:spPr>
          <a:xfrm>
            <a:off x="7042207" y="2534462"/>
            <a:ext cx="3587693" cy="1285961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solidFill>
                  <a:srgbClr val="8FA7C4"/>
                </a:solidFill>
              </a:rPr>
              <a:t>Direct Connect</a:t>
            </a:r>
          </a:p>
          <a:p>
            <a:r>
              <a:rPr lang="en-US" sz="1400" dirty="0">
                <a:solidFill>
                  <a:srgbClr val="8FA7C4"/>
                </a:solidFill>
              </a:rPr>
              <a:t>Location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C3AF72-D3E4-F147-AEB8-A065B28168D5}"/>
              </a:ext>
            </a:extLst>
          </p:cNvPr>
          <p:cNvSpPr txBox="1"/>
          <p:nvPr/>
        </p:nvSpPr>
        <p:spPr>
          <a:xfrm>
            <a:off x="8705833" y="3331459"/>
            <a:ext cx="1589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AWS DX Device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9A6877C0-3B49-EC4B-BA31-7FE94A00EC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65431" y="2877315"/>
            <a:ext cx="469900" cy="469900"/>
          </a:xfrm>
          <a:prstGeom prst="rect">
            <a:avLst/>
          </a:prstGeom>
        </p:spPr>
      </p:pic>
      <p:cxnSp>
        <p:nvCxnSpPr>
          <p:cNvPr id="40" name="Straight Arrow Connector 23">
            <a:extLst>
              <a:ext uri="{FF2B5EF4-FFF2-40B4-BE49-F238E27FC236}">
                <a16:creationId xmlns:a16="http://schemas.microsoft.com/office/drawing/2014/main" id="{D085838C-38E4-CB4E-AD72-088A05AE8A2B}"/>
              </a:ext>
            </a:extLst>
          </p:cNvPr>
          <p:cNvCxnSpPr>
            <a:cxnSpLocks/>
            <a:stCxn id="12" idx="0"/>
            <a:endCxn id="32" idx="2"/>
          </p:cNvCxnSpPr>
          <p:nvPr/>
        </p:nvCxnSpPr>
        <p:spPr>
          <a:xfrm flipV="1">
            <a:off x="9497095" y="3639236"/>
            <a:ext cx="3287" cy="1772509"/>
          </a:xfrm>
          <a:prstGeom prst="straightConnector1">
            <a:avLst/>
          </a:prstGeom>
          <a:ln w="12700">
            <a:solidFill>
              <a:srgbClr val="8FA7C4"/>
            </a:solidFill>
            <a:prstDash val="solid"/>
            <a:headEnd type="triangl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Graphic 47">
            <a:extLst>
              <a:ext uri="{FF2B5EF4-FFF2-40B4-BE49-F238E27FC236}">
                <a16:creationId xmlns:a16="http://schemas.microsoft.com/office/drawing/2014/main" id="{7A27D934-84A7-BB41-B472-032C2151C9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25296" y="1337576"/>
            <a:ext cx="330200" cy="3302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03C1425-9313-4B41-9C11-C38FC0E5C083}"/>
              </a:ext>
            </a:extLst>
          </p:cNvPr>
          <p:cNvSpPr/>
          <p:nvPr/>
        </p:nvSpPr>
        <p:spPr>
          <a:xfrm>
            <a:off x="6925296" y="1337577"/>
            <a:ext cx="7572582" cy="1026457"/>
          </a:xfrm>
          <a:prstGeom prst="rect">
            <a:avLst/>
          </a:prstGeom>
          <a:noFill/>
          <a:ln w="12700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rgbClr val="FAFAFA"/>
                </a:solidFill>
              </a:rPr>
              <a:t>AWS Cloud</a:t>
            </a:r>
          </a:p>
        </p:txBody>
      </p:sp>
    </p:spTree>
    <p:extLst>
      <p:ext uri="{BB962C8B-B14F-4D97-AF65-F5344CB8AC3E}">
        <p14:creationId xmlns:p14="http://schemas.microsoft.com/office/powerpoint/2010/main" val="3670530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B8454-7E8F-9243-BE90-29EC1A38E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Dedicated link to AWS: </a:t>
            </a:r>
            <a:r>
              <a:rPr lang="en-US" dirty="0">
                <a:solidFill>
                  <a:schemeClr val="accent1"/>
                </a:solidFill>
              </a:rPr>
              <a:t>AWS Direct Connect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0974A-9898-514D-B3D0-FF6EA05A7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48" y="1614931"/>
            <a:ext cx="6257224" cy="568628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 redundancy, DX can deployed with single or multiples:</a:t>
            </a:r>
          </a:p>
          <a:p>
            <a:pPr marL="1645920" lvl="1">
              <a:buFont typeface="Arial" panose="020B0604020202020204" pitchFamily="34" charset="0"/>
              <a:buChar char="•"/>
            </a:pPr>
            <a:r>
              <a:rPr lang="en-US" sz="2400" dirty="0"/>
              <a:t>Circuits</a:t>
            </a:r>
          </a:p>
          <a:p>
            <a:pPr marL="1645920" lvl="1">
              <a:buFont typeface="Arial" panose="020B0604020202020204" pitchFamily="34" charset="0"/>
              <a:buChar char="•"/>
            </a:pPr>
            <a:r>
              <a:rPr lang="en-US" sz="2400" dirty="0"/>
              <a:t>Providers</a:t>
            </a:r>
          </a:p>
          <a:p>
            <a:pPr marL="1645920" lvl="1">
              <a:buFont typeface="Arial" panose="020B0604020202020204" pitchFamily="34" charset="0"/>
              <a:buChar char="•"/>
            </a:pPr>
            <a:r>
              <a:rPr lang="en-US" sz="2400" dirty="0"/>
              <a:t>Customer Gateways</a:t>
            </a:r>
          </a:p>
          <a:p>
            <a:pPr marL="1645920" lvl="1">
              <a:buFont typeface="Arial" panose="020B0604020202020204" pitchFamily="34" charset="0"/>
              <a:buChar char="•"/>
            </a:pPr>
            <a:r>
              <a:rPr lang="en-US" sz="2400" dirty="0"/>
              <a:t>Direct Connect Locations</a:t>
            </a:r>
          </a:p>
          <a:p>
            <a:pPr marL="1645920" lvl="1">
              <a:buFont typeface="Arial" panose="020B0604020202020204" pitchFamily="34" charset="0"/>
              <a:buChar char="•"/>
            </a:pPr>
            <a:r>
              <a:rPr lang="en-US" sz="2400" dirty="0"/>
              <a:t>Customer data centers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BGP Routing for redundancy</a:t>
            </a:r>
          </a:p>
          <a:p>
            <a:pPr marL="164589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AS Path Prepend</a:t>
            </a:r>
          </a:p>
          <a:p>
            <a:pPr marL="164589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Scope BGP Communities</a:t>
            </a:r>
          </a:p>
          <a:p>
            <a:pPr marL="164589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Local Preference BGP Communities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5AC44B-2296-EC41-93C0-80761DB1B5B9}"/>
              </a:ext>
            </a:extLst>
          </p:cNvPr>
          <p:cNvSpPr/>
          <p:nvPr/>
        </p:nvSpPr>
        <p:spPr>
          <a:xfrm>
            <a:off x="7045493" y="4661167"/>
            <a:ext cx="3584407" cy="1328967"/>
          </a:xfrm>
          <a:prstGeom prst="rect">
            <a:avLst/>
          </a:prstGeom>
          <a:noFill/>
          <a:ln w="12700">
            <a:solidFill>
              <a:srgbClr val="8FA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rgbClr val="8FA7C4"/>
                </a:solidFill>
              </a:rPr>
              <a:t>Corporate</a:t>
            </a:r>
          </a:p>
          <a:p>
            <a:pPr algn="l"/>
            <a:r>
              <a:rPr lang="en-US" sz="1400" dirty="0">
                <a:solidFill>
                  <a:srgbClr val="8FA7C4"/>
                </a:solidFill>
              </a:rPr>
              <a:t>data center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2FBE380-F0D1-7B4E-85DE-C5C4D5717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5493" y="4661168"/>
            <a:ext cx="330200" cy="330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1A5AC9-41C4-444D-AE5A-622C5D70B312}"/>
              </a:ext>
            </a:extLst>
          </p:cNvPr>
          <p:cNvSpPr txBox="1"/>
          <p:nvPr/>
        </p:nvSpPr>
        <p:spPr>
          <a:xfrm>
            <a:off x="8605054" y="5245212"/>
            <a:ext cx="1505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Customer gateway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8288F78-A9D6-5A4F-99B0-6C83EF316C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22968" y="4787759"/>
            <a:ext cx="469900" cy="4699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AE13A1-FCC8-B944-A391-7B47BCBDF0F4}"/>
              </a:ext>
            </a:extLst>
          </p:cNvPr>
          <p:cNvSpPr txBox="1"/>
          <p:nvPr/>
        </p:nvSpPr>
        <p:spPr>
          <a:xfrm>
            <a:off x="12328496" y="7051889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AWS Direct Connect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C5BE1410-0123-4D42-894A-23CB42920E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00192" y="6270315"/>
            <a:ext cx="711200" cy="7112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653070E-2494-7249-B9BE-696132E8F8CE}"/>
              </a:ext>
            </a:extLst>
          </p:cNvPr>
          <p:cNvSpPr/>
          <p:nvPr/>
        </p:nvSpPr>
        <p:spPr>
          <a:xfrm>
            <a:off x="7042207" y="2842805"/>
            <a:ext cx="3587693" cy="1285961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solidFill>
                  <a:srgbClr val="8FA7C4"/>
                </a:solidFill>
              </a:rPr>
              <a:t>Direct Connect</a:t>
            </a:r>
          </a:p>
          <a:p>
            <a:r>
              <a:rPr lang="en-US" sz="1400" dirty="0">
                <a:solidFill>
                  <a:srgbClr val="8FA7C4"/>
                </a:solidFill>
              </a:rPr>
              <a:t>Location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C3AF72-D3E4-F147-AEB8-A065B28168D5}"/>
              </a:ext>
            </a:extLst>
          </p:cNvPr>
          <p:cNvSpPr txBox="1"/>
          <p:nvPr/>
        </p:nvSpPr>
        <p:spPr>
          <a:xfrm>
            <a:off x="7768822" y="3639802"/>
            <a:ext cx="1589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AWS DX Device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9A6877C0-3B49-EC4B-BA31-7FE94A00EC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28420" y="3185658"/>
            <a:ext cx="469900" cy="469900"/>
          </a:xfrm>
          <a:prstGeom prst="rect">
            <a:avLst/>
          </a:prstGeom>
        </p:spPr>
      </p:pic>
      <p:cxnSp>
        <p:nvCxnSpPr>
          <p:cNvPr id="40" name="Straight Arrow Connector 23">
            <a:extLst>
              <a:ext uri="{FF2B5EF4-FFF2-40B4-BE49-F238E27FC236}">
                <a16:creationId xmlns:a16="http://schemas.microsoft.com/office/drawing/2014/main" id="{D085838C-38E4-CB4E-AD72-088A05AE8A2B}"/>
              </a:ext>
            </a:extLst>
          </p:cNvPr>
          <p:cNvCxnSpPr>
            <a:cxnSpLocks/>
            <a:stCxn id="12" idx="1"/>
            <a:endCxn id="32" idx="2"/>
          </p:cNvCxnSpPr>
          <p:nvPr/>
        </p:nvCxnSpPr>
        <p:spPr>
          <a:xfrm rot="10800000">
            <a:off x="8563372" y="3947579"/>
            <a:ext cx="559597" cy="1075130"/>
          </a:xfrm>
          <a:prstGeom prst="bentConnector2">
            <a:avLst/>
          </a:prstGeom>
          <a:ln w="12700">
            <a:solidFill>
              <a:srgbClr val="8FA7C4"/>
            </a:solidFill>
            <a:prstDash val="solid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44603433-B3E3-3245-BB50-99097CD87B07}"/>
              </a:ext>
            </a:extLst>
          </p:cNvPr>
          <p:cNvSpPr/>
          <p:nvPr/>
        </p:nvSpPr>
        <p:spPr>
          <a:xfrm>
            <a:off x="6925296" y="1645920"/>
            <a:ext cx="7572582" cy="1026457"/>
          </a:xfrm>
          <a:prstGeom prst="rect">
            <a:avLst/>
          </a:prstGeom>
          <a:noFill/>
          <a:ln w="12700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rgbClr val="FAFAFA"/>
                </a:solidFill>
              </a:rPr>
              <a:t>AWS Cloud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7A27D934-84A7-BB41-B472-032C2151C9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25296" y="1645919"/>
            <a:ext cx="330200" cy="3302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67517C0-222A-A241-B52A-D67822672F9C}"/>
              </a:ext>
            </a:extLst>
          </p:cNvPr>
          <p:cNvSpPr txBox="1"/>
          <p:nvPr/>
        </p:nvSpPr>
        <p:spPr>
          <a:xfrm>
            <a:off x="9132033" y="3639802"/>
            <a:ext cx="1589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AWS DX Device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C84C60AB-56F3-8940-9A2E-9849C6E07C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91631" y="3185658"/>
            <a:ext cx="469900" cy="469900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0AB2EA24-23C5-7F42-A931-B4BF94DE1D69}"/>
              </a:ext>
            </a:extLst>
          </p:cNvPr>
          <p:cNvSpPr/>
          <p:nvPr/>
        </p:nvSpPr>
        <p:spPr>
          <a:xfrm>
            <a:off x="10753024" y="2842805"/>
            <a:ext cx="3587693" cy="1285961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solidFill>
                  <a:srgbClr val="8FA7C4"/>
                </a:solidFill>
              </a:rPr>
              <a:t>Direct Connect</a:t>
            </a:r>
          </a:p>
          <a:p>
            <a:r>
              <a:rPr lang="en-US" sz="1400" dirty="0">
                <a:solidFill>
                  <a:srgbClr val="8FA7C4"/>
                </a:solidFill>
              </a:rPr>
              <a:t>Location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8F0AD14-FC6B-364F-809D-70954A61463A}"/>
              </a:ext>
            </a:extLst>
          </p:cNvPr>
          <p:cNvSpPr txBox="1"/>
          <p:nvPr/>
        </p:nvSpPr>
        <p:spPr>
          <a:xfrm>
            <a:off x="11479639" y="3639802"/>
            <a:ext cx="1589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AWS DX Device</a:t>
            </a: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52BFEE8B-F56D-DC4B-95E8-34005C36BF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039237" y="3185658"/>
            <a:ext cx="469900" cy="46990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DE101925-72CB-6F4D-8D3A-3B0815CB00A2}"/>
              </a:ext>
            </a:extLst>
          </p:cNvPr>
          <p:cNvSpPr txBox="1"/>
          <p:nvPr/>
        </p:nvSpPr>
        <p:spPr>
          <a:xfrm>
            <a:off x="12842850" y="3639802"/>
            <a:ext cx="1589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AWS DX Device</a:t>
            </a: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857C6D8E-0588-7B40-BAFC-B484E9C60A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402448" y="3185658"/>
            <a:ext cx="469900" cy="469900"/>
          </a:xfrm>
          <a:prstGeom prst="rect">
            <a:avLst/>
          </a:prstGeom>
        </p:spPr>
      </p:pic>
      <p:cxnSp>
        <p:nvCxnSpPr>
          <p:cNvPr id="76" name="Straight Arrow Connector 23">
            <a:extLst>
              <a:ext uri="{FF2B5EF4-FFF2-40B4-BE49-F238E27FC236}">
                <a16:creationId xmlns:a16="http://schemas.microsoft.com/office/drawing/2014/main" id="{A2CE20CB-A339-0641-9E4C-A06EBA80D209}"/>
              </a:ext>
            </a:extLst>
          </p:cNvPr>
          <p:cNvCxnSpPr>
            <a:cxnSpLocks/>
            <a:stCxn id="12" idx="3"/>
            <a:endCxn id="42" idx="2"/>
          </p:cNvCxnSpPr>
          <p:nvPr/>
        </p:nvCxnSpPr>
        <p:spPr>
          <a:xfrm flipV="1">
            <a:off x="9592868" y="3947579"/>
            <a:ext cx="333714" cy="1075130"/>
          </a:xfrm>
          <a:prstGeom prst="bentConnector2">
            <a:avLst/>
          </a:prstGeom>
          <a:ln w="12700">
            <a:solidFill>
              <a:srgbClr val="8FA7C4"/>
            </a:solidFill>
            <a:prstDash val="solid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23">
            <a:extLst>
              <a:ext uri="{FF2B5EF4-FFF2-40B4-BE49-F238E27FC236}">
                <a16:creationId xmlns:a16="http://schemas.microsoft.com/office/drawing/2014/main" id="{164A2502-C150-0E41-8DAF-B22B9ACBB990}"/>
              </a:ext>
            </a:extLst>
          </p:cNvPr>
          <p:cNvCxnSpPr>
            <a:cxnSpLocks/>
            <a:stCxn id="104" idx="3"/>
            <a:endCxn id="74" idx="2"/>
          </p:cNvCxnSpPr>
          <p:nvPr/>
        </p:nvCxnSpPr>
        <p:spPr>
          <a:xfrm flipV="1">
            <a:off x="13247839" y="3947579"/>
            <a:ext cx="389560" cy="1068106"/>
          </a:xfrm>
          <a:prstGeom prst="bentConnector2">
            <a:avLst/>
          </a:prstGeom>
          <a:ln w="12700">
            <a:solidFill>
              <a:srgbClr val="8FA7C4"/>
            </a:solidFill>
            <a:prstDash val="solid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23">
            <a:extLst>
              <a:ext uri="{FF2B5EF4-FFF2-40B4-BE49-F238E27FC236}">
                <a16:creationId xmlns:a16="http://schemas.microsoft.com/office/drawing/2014/main" id="{7A526C35-DBD8-BD47-9233-8C85CA443787}"/>
              </a:ext>
            </a:extLst>
          </p:cNvPr>
          <p:cNvCxnSpPr>
            <a:cxnSpLocks/>
            <a:stCxn id="104" idx="1"/>
            <a:endCxn id="72" idx="2"/>
          </p:cNvCxnSpPr>
          <p:nvPr/>
        </p:nvCxnSpPr>
        <p:spPr>
          <a:xfrm rot="10800000">
            <a:off x="12274189" y="3947579"/>
            <a:ext cx="503751" cy="1068106"/>
          </a:xfrm>
          <a:prstGeom prst="bentConnector2">
            <a:avLst/>
          </a:prstGeom>
          <a:ln w="12700">
            <a:solidFill>
              <a:srgbClr val="8FA7C4"/>
            </a:solidFill>
            <a:prstDash val="solid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A08DD85C-D74D-F14F-8129-40742180FCAB}"/>
              </a:ext>
            </a:extLst>
          </p:cNvPr>
          <p:cNvSpPr/>
          <p:nvPr/>
        </p:nvSpPr>
        <p:spPr>
          <a:xfrm>
            <a:off x="10770621" y="4661167"/>
            <a:ext cx="3584407" cy="1328967"/>
          </a:xfrm>
          <a:prstGeom prst="rect">
            <a:avLst/>
          </a:prstGeom>
          <a:noFill/>
          <a:ln w="12700">
            <a:solidFill>
              <a:srgbClr val="8FA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rgbClr val="8FA7C4"/>
                </a:solidFill>
              </a:rPr>
              <a:t>Corporate</a:t>
            </a:r>
          </a:p>
          <a:p>
            <a:pPr algn="l"/>
            <a:r>
              <a:rPr lang="en-US" sz="1400" dirty="0">
                <a:solidFill>
                  <a:srgbClr val="8FA7C4"/>
                </a:solidFill>
              </a:rPr>
              <a:t>data center</a:t>
            </a: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id="{A0A29B75-9638-914F-9FE6-ECDE785AF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0621" y="4661168"/>
            <a:ext cx="330200" cy="33020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3F2910D9-C077-4E46-A7F4-46CC7DF52213}"/>
              </a:ext>
            </a:extLst>
          </p:cNvPr>
          <p:cNvSpPr txBox="1"/>
          <p:nvPr/>
        </p:nvSpPr>
        <p:spPr>
          <a:xfrm>
            <a:off x="12260025" y="5238188"/>
            <a:ext cx="1505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Customer gateway</a:t>
            </a:r>
          </a:p>
        </p:txBody>
      </p:sp>
      <p:pic>
        <p:nvPicPr>
          <p:cNvPr id="104" name="Graphic 103">
            <a:extLst>
              <a:ext uri="{FF2B5EF4-FFF2-40B4-BE49-F238E27FC236}">
                <a16:creationId xmlns:a16="http://schemas.microsoft.com/office/drawing/2014/main" id="{2F56B2DF-7346-2B47-9B08-4A08F1CA3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77939" y="4780735"/>
            <a:ext cx="469900" cy="469900"/>
          </a:xfrm>
          <a:prstGeom prst="rect">
            <a:avLst/>
          </a:prstGeom>
        </p:spPr>
      </p:pic>
      <p:cxnSp>
        <p:nvCxnSpPr>
          <p:cNvPr id="105" name="Straight Arrow Connector 23">
            <a:extLst>
              <a:ext uri="{FF2B5EF4-FFF2-40B4-BE49-F238E27FC236}">
                <a16:creationId xmlns:a16="http://schemas.microsoft.com/office/drawing/2014/main" id="{CE271574-BA07-8A42-A7EF-4DFA464F9B50}"/>
              </a:ext>
            </a:extLst>
          </p:cNvPr>
          <p:cNvCxnSpPr>
            <a:cxnSpLocks/>
            <a:stCxn id="7" idx="2"/>
            <a:endCxn id="99" idx="2"/>
          </p:cNvCxnSpPr>
          <p:nvPr/>
        </p:nvCxnSpPr>
        <p:spPr>
          <a:xfrm rot="16200000" flipH="1">
            <a:off x="10700261" y="4127570"/>
            <a:ext cx="12700" cy="3725128"/>
          </a:xfrm>
          <a:prstGeom prst="bentConnector3">
            <a:avLst>
              <a:gd name="adj1" fmla="val 2337315"/>
            </a:avLst>
          </a:prstGeom>
          <a:ln w="12700">
            <a:solidFill>
              <a:srgbClr val="8FA7C4"/>
            </a:solidFill>
            <a:prstDash val="solid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0333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B8454-7E8F-9243-BE90-29EC1A38E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Dedicated link to AWS: </a:t>
            </a:r>
            <a:r>
              <a:rPr lang="en-US" dirty="0">
                <a:solidFill>
                  <a:schemeClr val="accent1"/>
                </a:solidFill>
              </a:rPr>
              <a:t>AWS Direct Connect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0974A-9898-514D-B3D0-FF6EA05A7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48" y="1614931"/>
            <a:ext cx="6293689" cy="5686282"/>
          </a:xfrm>
        </p:spPr>
        <p:txBody>
          <a:bodyPr/>
          <a:lstStyle/>
          <a:p>
            <a:pPr marL="457200" indent="-457200" defTabSz="365760">
              <a:buFont typeface="Arial" panose="020B0604020202020204" pitchFamily="34" charset="0"/>
              <a:buChar char="•"/>
            </a:pPr>
            <a:r>
              <a:rPr lang="en-US" sz="2800" dirty="0"/>
              <a:t>VIFs: Virtual Interface</a:t>
            </a:r>
          </a:p>
          <a:p>
            <a:pPr marL="457200" indent="-457200" defTabSz="365760">
              <a:buFont typeface="Arial" panose="020B0604020202020204" pitchFamily="34" charset="0"/>
              <a:buChar char="•"/>
            </a:pPr>
            <a:r>
              <a:rPr lang="en-US" sz="2800" dirty="0"/>
              <a:t>Private VIFs</a:t>
            </a:r>
          </a:p>
          <a:p>
            <a:pPr marL="1645920" lvl="1" defTabSz="365760">
              <a:buFont typeface="Arial" panose="020B0604020202020204" pitchFamily="34" charset="0"/>
              <a:buChar char="•"/>
            </a:pPr>
            <a:r>
              <a:rPr lang="en-US" sz="2400" dirty="0"/>
              <a:t>Access to VPC IP address</a:t>
            </a:r>
          </a:p>
          <a:p>
            <a:pPr marL="457200" indent="-457200" defTabSz="365760">
              <a:buFont typeface="Arial" panose="020B0604020202020204" pitchFamily="34" charset="0"/>
              <a:buChar char="•"/>
            </a:pPr>
            <a:r>
              <a:rPr lang="en-US" sz="2800" dirty="0"/>
              <a:t>Public VIFs</a:t>
            </a:r>
          </a:p>
          <a:p>
            <a:pPr marL="1645920" lvl="1" defTabSz="365760">
              <a:buFont typeface="Arial" panose="020B0604020202020204" pitchFamily="34" charset="0"/>
              <a:buChar char="•"/>
            </a:pPr>
            <a:r>
              <a:rPr lang="en-US" sz="2400" dirty="0"/>
              <a:t>Access to AWS Public IP address 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A65F4E-C537-2247-B173-1BFFD705451F}"/>
              </a:ext>
            </a:extLst>
          </p:cNvPr>
          <p:cNvSpPr/>
          <p:nvPr/>
        </p:nvSpPr>
        <p:spPr>
          <a:xfrm>
            <a:off x="7415704" y="1745558"/>
            <a:ext cx="2039500" cy="1643224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ln w="0"/>
                <a:solidFill>
                  <a:schemeClr val="accent4"/>
                </a:solidFill>
              </a:rPr>
              <a:t>VPC 1A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AEC3E42-3186-4F47-98BE-6DD0F9E08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5704" y="1748601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B5AC44B-2296-EC41-93C0-80761DB1B5B9}"/>
              </a:ext>
            </a:extLst>
          </p:cNvPr>
          <p:cNvSpPr/>
          <p:nvPr/>
        </p:nvSpPr>
        <p:spPr>
          <a:xfrm>
            <a:off x="7296300" y="6638822"/>
            <a:ext cx="4471630" cy="1328967"/>
          </a:xfrm>
          <a:prstGeom prst="rect">
            <a:avLst/>
          </a:prstGeom>
          <a:noFill/>
          <a:ln w="12700">
            <a:solidFill>
              <a:srgbClr val="8FA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rgbClr val="8FA7C4"/>
                </a:solidFill>
              </a:rPr>
              <a:t>Corporate</a:t>
            </a:r>
          </a:p>
          <a:p>
            <a:pPr algn="l"/>
            <a:r>
              <a:rPr lang="en-US" sz="1400" dirty="0">
                <a:solidFill>
                  <a:srgbClr val="8FA7C4"/>
                </a:solidFill>
              </a:rPr>
              <a:t>data center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2FBE380-F0D1-7B4E-85DE-C5C4D5717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6300" y="6638823"/>
            <a:ext cx="330200" cy="330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1A5AC9-41C4-444D-AE5A-622C5D70B312}"/>
              </a:ext>
            </a:extLst>
          </p:cNvPr>
          <p:cNvSpPr txBox="1"/>
          <p:nvPr/>
        </p:nvSpPr>
        <p:spPr>
          <a:xfrm>
            <a:off x="8779251" y="7222867"/>
            <a:ext cx="1505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Customer gateway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8288F78-A9D6-5A4F-99B0-6C83EF316C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97165" y="6765414"/>
            <a:ext cx="469900" cy="4699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AE13A1-FCC8-B944-A391-7B47BCBDF0F4}"/>
              </a:ext>
            </a:extLst>
          </p:cNvPr>
          <p:cNvSpPr txBox="1"/>
          <p:nvPr/>
        </p:nvSpPr>
        <p:spPr>
          <a:xfrm>
            <a:off x="11530435" y="6920737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AWS Direct Connect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C5BE1410-0123-4D42-894A-23CB42920E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302131" y="6139163"/>
            <a:ext cx="711200" cy="711200"/>
          </a:xfrm>
          <a:prstGeom prst="rect">
            <a:avLst/>
          </a:prstGeom>
        </p:spPr>
      </p:pic>
      <p:cxnSp>
        <p:nvCxnSpPr>
          <p:cNvPr id="27" name="Straight Arrow Connector 23">
            <a:extLst>
              <a:ext uri="{FF2B5EF4-FFF2-40B4-BE49-F238E27FC236}">
                <a16:creationId xmlns:a16="http://schemas.microsoft.com/office/drawing/2014/main" id="{A2BB51BB-4283-A744-A565-EB055AD85A29}"/>
              </a:ext>
            </a:extLst>
          </p:cNvPr>
          <p:cNvCxnSpPr>
            <a:cxnSpLocks/>
            <a:stCxn id="37" idx="0"/>
            <a:endCxn id="56" idx="2"/>
          </p:cNvCxnSpPr>
          <p:nvPr/>
        </p:nvCxnSpPr>
        <p:spPr>
          <a:xfrm rot="16200000" flipV="1">
            <a:off x="8096917" y="4220318"/>
            <a:ext cx="1773736" cy="1096661"/>
          </a:xfrm>
          <a:prstGeom prst="bentConnector3">
            <a:avLst>
              <a:gd name="adj1" fmla="val 50000"/>
            </a:avLst>
          </a:prstGeom>
          <a:ln w="12700">
            <a:solidFill>
              <a:srgbClr val="8FA7C4"/>
            </a:solidFill>
            <a:prstDash val="solid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23">
            <a:extLst>
              <a:ext uri="{FF2B5EF4-FFF2-40B4-BE49-F238E27FC236}">
                <a16:creationId xmlns:a16="http://schemas.microsoft.com/office/drawing/2014/main" id="{3E3896C4-30B9-8442-8DA4-A3CC60F16925}"/>
              </a:ext>
            </a:extLst>
          </p:cNvPr>
          <p:cNvCxnSpPr>
            <a:cxnSpLocks/>
            <a:stCxn id="37" idx="0"/>
            <a:endCxn id="63" idx="2"/>
          </p:cNvCxnSpPr>
          <p:nvPr/>
        </p:nvCxnSpPr>
        <p:spPr>
          <a:xfrm rot="5400000" flipH="1" flipV="1">
            <a:off x="9156953" y="4250857"/>
            <a:ext cx="1779823" cy="1029498"/>
          </a:xfrm>
          <a:prstGeom prst="bentConnector3">
            <a:avLst>
              <a:gd name="adj1" fmla="val 50000"/>
            </a:avLst>
          </a:prstGeom>
          <a:ln w="12700">
            <a:solidFill>
              <a:srgbClr val="8FA7C4"/>
            </a:solidFill>
            <a:prstDash val="solid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23">
            <a:extLst>
              <a:ext uri="{FF2B5EF4-FFF2-40B4-BE49-F238E27FC236}">
                <a16:creationId xmlns:a16="http://schemas.microsoft.com/office/drawing/2014/main" id="{D085838C-38E4-CB4E-AD72-088A05AE8A2B}"/>
              </a:ext>
            </a:extLst>
          </p:cNvPr>
          <p:cNvCxnSpPr>
            <a:cxnSpLocks/>
            <a:stCxn id="12" idx="0"/>
            <a:endCxn id="35" idx="2"/>
          </p:cNvCxnSpPr>
          <p:nvPr/>
        </p:nvCxnSpPr>
        <p:spPr>
          <a:xfrm flipV="1">
            <a:off x="9532115" y="6417438"/>
            <a:ext cx="1" cy="347976"/>
          </a:xfrm>
          <a:prstGeom prst="straightConnector1">
            <a:avLst/>
          </a:prstGeom>
          <a:ln w="12700">
            <a:solidFill>
              <a:srgbClr val="8FA7C4"/>
            </a:solidFill>
            <a:prstDash val="solid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Graphic 42">
            <a:extLst>
              <a:ext uri="{FF2B5EF4-FFF2-40B4-BE49-F238E27FC236}">
                <a16:creationId xmlns:a16="http://schemas.microsoft.com/office/drawing/2014/main" id="{D9993FD5-0851-3646-86BA-029E57DBE8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827702" y="2118893"/>
            <a:ext cx="711200" cy="7112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75A3E6E1-784E-7942-86CA-FF61EE983A39}"/>
              </a:ext>
            </a:extLst>
          </p:cNvPr>
          <p:cNvSpPr txBox="1"/>
          <p:nvPr/>
        </p:nvSpPr>
        <p:spPr>
          <a:xfrm>
            <a:off x="12032350" y="2830093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Simple Storage Service (S3)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4603433-B3E3-3245-BB50-99097CD87B07}"/>
              </a:ext>
            </a:extLst>
          </p:cNvPr>
          <p:cNvSpPr/>
          <p:nvPr/>
        </p:nvSpPr>
        <p:spPr>
          <a:xfrm>
            <a:off x="6925296" y="1337577"/>
            <a:ext cx="7572582" cy="4013544"/>
          </a:xfrm>
          <a:prstGeom prst="rect">
            <a:avLst/>
          </a:prstGeom>
          <a:noFill/>
          <a:ln w="12700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rgbClr val="FAFAFA"/>
                </a:solidFill>
              </a:rPr>
              <a:t>AWS Cloud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7A27D934-84A7-BB41-B472-032C2151C9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25296" y="1337576"/>
            <a:ext cx="330200" cy="330200"/>
          </a:xfrm>
          <a:prstGeom prst="rect">
            <a:avLst/>
          </a:prstGeom>
        </p:spPr>
      </p:pic>
      <p:cxnSp>
        <p:nvCxnSpPr>
          <p:cNvPr id="51" name="Straight Arrow Connector 23">
            <a:extLst>
              <a:ext uri="{FF2B5EF4-FFF2-40B4-BE49-F238E27FC236}">
                <a16:creationId xmlns:a16="http://schemas.microsoft.com/office/drawing/2014/main" id="{0851AC71-5BC1-074C-930C-0D3ECE4519A3}"/>
              </a:ext>
            </a:extLst>
          </p:cNvPr>
          <p:cNvCxnSpPr>
            <a:cxnSpLocks/>
            <a:stCxn id="37" idx="0"/>
            <a:endCxn id="67" idx="2"/>
          </p:cNvCxnSpPr>
          <p:nvPr/>
        </p:nvCxnSpPr>
        <p:spPr>
          <a:xfrm rot="5400000" flipH="1" flipV="1">
            <a:off x="10519736" y="2991950"/>
            <a:ext cx="1675946" cy="3651188"/>
          </a:xfrm>
          <a:prstGeom prst="bentConnector3">
            <a:avLst>
              <a:gd name="adj1" fmla="val 53074"/>
            </a:avLst>
          </a:prstGeom>
          <a:ln w="12700">
            <a:solidFill>
              <a:srgbClr val="8FA7C4"/>
            </a:solidFill>
            <a:prstDash val="solid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>
            <a:extLst>
              <a:ext uri="{FF2B5EF4-FFF2-40B4-BE49-F238E27FC236}">
                <a16:creationId xmlns:a16="http://schemas.microsoft.com/office/drawing/2014/main" id="{32922523-DAB3-6048-B093-3E28F2D49FD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00504" y="3411881"/>
            <a:ext cx="469900" cy="4699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A94038A6-ED90-AE42-AF45-C5185DCFD227}"/>
              </a:ext>
            </a:extLst>
          </p:cNvPr>
          <p:cNvSpPr txBox="1"/>
          <p:nvPr/>
        </p:nvSpPr>
        <p:spPr>
          <a:xfrm>
            <a:off x="12431333" y="3361185"/>
            <a:ext cx="1503938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Public</a:t>
            </a:r>
          </a:p>
          <a:p>
            <a:pPr algn="ctr"/>
            <a:r>
              <a:rPr lang="en-US" sz="1400" dirty="0">
                <a:solidFill>
                  <a:schemeClr val="accent1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Virtual Interface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7A2C088-1F16-D84C-A5BF-C92E5ACFE402}"/>
              </a:ext>
            </a:extLst>
          </p:cNvPr>
          <p:cNvSpPr txBox="1"/>
          <p:nvPr/>
        </p:nvSpPr>
        <p:spPr>
          <a:xfrm>
            <a:off x="7683485" y="2788563"/>
            <a:ext cx="1503938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Private</a:t>
            </a:r>
          </a:p>
          <a:p>
            <a:pPr algn="ctr"/>
            <a:r>
              <a:rPr lang="en-US" sz="1400" dirty="0">
                <a:solidFill>
                  <a:schemeClr val="accent1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Virtual Interface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C38B957-DB0A-4A41-90CD-0CD9A885F069}"/>
              </a:ext>
            </a:extLst>
          </p:cNvPr>
          <p:cNvSpPr/>
          <p:nvPr/>
        </p:nvSpPr>
        <p:spPr>
          <a:xfrm>
            <a:off x="9541863" y="1745558"/>
            <a:ext cx="2039500" cy="1643224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ln w="0"/>
                <a:solidFill>
                  <a:schemeClr val="accent4"/>
                </a:solidFill>
              </a:rPr>
              <a:t>VPC 1B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929256AF-8F3D-014E-B431-9AF2752A2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1863" y="1742514"/>
            <a:ext cx="330200" cy="3302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6F910836-34B5-244E-894D-4BB3D4B4EB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26663" y="3405794"/>
            <a:ext cx="469900" cy="4699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C643EF76-9FBE-8A46-9EF7-3C66BB8876DF}"/>
              </a:ext>
            </a:extLst>
          </p:cNvPr>
          <p:cNvSpPr txBox="1"/>
          <p:nvPr/>
        </p:nvSpPr>
        <p:spPr>
          <a:xfrm>
            <a:off x="9806675" y="2788563"/>
            <a:ext cx="1503938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Private</a:t>
            </a:r>
          </a:p>
          <a:p>
            <a:pPr algn="ctr"/>
            <a:r>
              <a:rPr lang="en-US" sz="1400" dirty="0">
                <a:solidFill>
                  <a:schemeClr val="accent1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Virtual Interface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F0A709F-5909-044B-AA28-8DF35D642CBF}"/>
              </a:ext>
            </a:extLst>
          </p:cNvPr>
          <p:cNvSpPr/>
          <p:nvPr/>
        </p:nvSpPr>
        <p:spPr>
          <a:xfrm>
            <a:off x="12125117" y="1738356"/>
            <a:ext cx="2116371" cy="2241215"/>
          </a:xfrm>
          <a:prstGeom prst="rect">
            <a:avLst/>
          </a:prstGeom>
          <a:noFill/>
          <a:ln w="12700">
            <a:solidFill>
              <a:srgbClr val="8FA7C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rgbClr val="8FA7C4"/>
                </a:solidFill>
              </a:rPr>
              <a:t>Public AWS Services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2B3BFC-E015-4B45-ABD4-AF980C77C5FC}"/>
              </a:ext>
            </a:extLst>
          </p:cNvPr>
          <p:cNvSpPr txBox="1"/>
          <p:nvPr/>
        </p:nvSpPr>
        <p:spPr>
          <a:xfrm>
            <a:off x="8737567" y="6109661"/>
            <a:ext cx="1589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AWS DX Device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D4757640-A556-DC43-9479-B47DC562E1E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97165" y="5655517"/>
            <a:ext cx="469900" cy="4699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7BED750-FF89-9348-AF6A-D0A9B4D830B9}"/>
              </a:ext>
            </a:extLst>
          </p:cNvPr>
          <p:cNvSpPr/>
          <p:nvPr/>
        </p:nvSpPr>
        <p:spPr>
          <a:xfrm>
            <a:off x="7042206" y="5557562"/>
            <a:ext cx="4979818" cy="930892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solidFill>
                  <a:srgbClr val="8FA7C4"/>
                </a:solidFill>
              </a:rPr>
              <a:t>Direct Connect</a:t>
            </a:r>
          </a:p>
          <a:p>
            <a:r>
              <a:rPr lang="en-US" sz="1400" dirty="0">
                <a:solidFill>
                  <a:srgbClr val="8FA7C4"/>
                </a:solidFill>
              </a:rPr>
              <a:t>Location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022AF5E-44AB-CD48-8A48-20FF1BDA4436}"/>
              </a:ext>
            </a:extLst>
          </p:cNvPr>
          <p:cNvSpPr txBox="1"/>
          <p:nvPr/>
        </p:nvSpPr>
        <p:spPr>
          <a:xfrm>
            <a:off x="8834308" y="3515374"/>
            <a:ext cx="139561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Virtual Private Gateways</a:t>
            </a:r>
          </a:p>
        </p:txBody>
      </p:sp>
    </p:spTree>
    <p:extLst>
      <p:ext uri="{BB962C8B-B14F-4D97-AF65-F5344CB8AC3E}">
        <p14:creationId xmlns:p14="http://schemas.microsoft.com/office/powerpoint/2010/main" val="38314116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8D6EE-E58C-304E-9E6F-8A0AA313F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Dedicated link to AWS: </a:t>
            </a:r>
            <a:r>
              <a:rPr lang="en-US" dirty="0">
                <a:solidFill>
                  <a:schemeClr val="accent1"/>
                </a:solidFill>
              </a:rPr>
              <a:t>AWS Direct Connect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31AA4C-5427-5040-A4C8-4873333F6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48" y="1614931"/>
            <a:ext cx="6181207" cy="5686282"/>
          </a:xfrm>
        </p:spPr>
        <p:txBody>
          <a:bodyPr anchor="t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Global resource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Connect to multiple VPCs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VPCs can be on same or different</a:t>
            </a:r>
          </a:p>
          <a:p>
            <a:pPr marL="1645920" lvl="1">
              <a:buFont typeface="Arial" panose="020B0604020202020204" pitchFamily="34" charset="0"/>
              <a:buChar char="•"/>
            </a:pPr>
            <a:r>
              <a:rPr lang="en-US" sz="2400" dirty="0"/>
              <a:t>Regions</a:t>
            </a:r>
          </a:p>
          <a:p>
            <a:pPr marL="1645920" lvl="1">
              <a:buFont typeface="Arial" panose="020B0604020202020204" pitchFamily="34" charset="0"/>
              <a:buChar char="•"/>
            </a:pPr>
            <a:r>
              <a:rPr lang="en-US" sz="2400" dirty="0"/>
              <a:t>Accounts (same Payer ID)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Enables traffic flow from the VPC to the DX connection</a:t>
            </a:r>
          </a:p>
          <a:p>
            <a:pPr marL="153162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For VPC to VPC Traffic, consider using AWS Transit Gateway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63DC8A-81E3-9B4B-B053-5B9FC81EE5B4}"/>
              </a:ext>
            </a:extLst>
          </p:cNvPr>
          <p:cNvSpPr/>
          <p:nvPr/>
        </p:nvSpPr>
        <p:spPr>
          <a:xfrm>
            <a:off x="7415704" y="1849623"/>
            <a:ext cx="2039500" cy="1239341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ln w="0"/>
                <a:solidFill>
                  <a:schemeClr val="accent4"/>
                </a:solidFill>
              </a:rPr>
              <a:t>VPC 1A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62B60F6-A37C-F845-85DB-428766829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5704" y="18526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EDA24B2-D4B2-3F46-BAE7-58BFAEA85DC0}"/>
              </a:ext>
            </a:extLst>
          </p:cNvPr>
          <p:cNvSpPr/>
          <p:nvPr/>
        </p:nvSpPr>
        <p:spPr>
          <a:xfrm>
            <a:off x="7296300" y="6736067"/>
            <a:ext cx="4471630" cy="1325880"/>
          </a:xfrm>
          <a:prstGeom prst="rect">
            <a:avLst/>
          </a:prstGeom>
          <a:noFill/>
          <a:ln w="12700">
            <a:solidFill>
              <a:srgbClr val="8FA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rgbClr val="8FA7C4"/>
                </a:solidFill>
              </a:rPr>
              <a:t>Corporate</a:t>
            </a:r>
          </a:p>
          <a:p>
            <a:pPr algn="l"/>
            <a:r>
              <a:rPr lang="en-US" sz="1400" dirty="0">
                <a:solidFill>
                  <a:srgbClr val="8FA7C4"/>
                </a:solidFill>
              </a:rPr>
              <a:t>data center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04D6953-AD8C-AD41-B880-F6B0A16034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6300" y="6736067"/>
            <a:ext cx="330200" cy="330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A83C1A-0D7D-CA4A-B14F-26C8E1060F87}"/>
              </a:ext>
            </a:extLst>
          </p:cNvPr>
          <p:cNvSpPr txBox="1"/>
          <p:nvPr/>
        </p:nvSpPr>
        <p:spPr>
          <a:xfrm>
            <a:off x="8779251" y="7320111"/>
            <a:ext cx="1505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Customer gateway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9AE3060-0B26-A842-9D13-B7E2B998DE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97165" y="6862658"/>
            <a:ext cx="469900" cy="4699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E8D7D94-1AE7-CD4C-846B-BBB810C861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73563" y="4324409"/>
            <a:ext cx="711200" cy="711200"/>
          </a:xfrm>
          <a:prstGeom prst="rect">
            <a:avLst/>
          </a:prstGeom>
        </p:spPr>
      </p:pic>
      <p:cxnSp>
        <p:nvCxnSpPr>
          <p:cNvPr id="13" name="Straight Arrow Connector 23">
            <a:extLst>
              <a:ext uri="{FF2B5EF4-FFF2-40B4-BE49-F238E27FC236}">
                <a16:creationId xmlns:a16="http://schemas.microsoft.com/office/drawing/2014/main" id="{4E8D9F9E-5C37-9C4C-884A-3F3263E9B12A}"/>
              </a:ext>
            </a:extLst>
          </p:cNvPr>
          <p:cNvCxnSpPr>
            <a:cxnSpLocks/>
            <a:stCxn id="12" idx="1"/>
            <a:endCxn id="27" idx="2"/>
          </p:cNvCxnSpPr>
          <p:nvPr/>
        </p:nvCxnSpPr>
        <p:spPr>
          <a:xfrm rot="10800000">
            <a:off x="8435455" y="3601289"/>
            <a:ext cx="738109" cy="1078720"/>
          </a:xfrm>
          <a:prstGeom prst="bentConnector2">
            <a:avLst/>
          </a:prstGeom>
          <a:ln w="12700">
            <a:solidFill>
              <a:srgbClr val="8FA7C4"/>
            </a:solidFill>
            <a:prstDash val="solid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23">
            <a:extLst>
              <a:ext uri="{FF2B5EF4-FFF2-40B4-BE49-F238E27FC236}">
                <a16:creationId xmlns:a16="http://schemas.microsoft.com/office/drawing/2014/main" id="{F60DA499-FC2E-AB41-A731-814498CF8BFE}"/>
              </a:ext>
            </a:extLst>
          </p:cNvPr>
          <p:cNvCxnSpPr>
            <a:cxnSpLocks/>
            <a:stCxn id="12" idx="3"/>
            <a:endCxn id="33" idx="2"/>
          </p:cNvCxnSpPr>
          <p:nvPr/>
        </p:nvCxnSpPr>
        <p:spPr>
          <a:xfrm flipV="1">
            <a:off x="9884763" y="3595202"/>
            <a:ext cx="676850" cy="1084807"/>
          </a:xfrm>
          <a:prstGeom prst="bentConnector2">
            <a:avLst/>
          </a:prstGeom>
          <a:ln w="12700">
            <a:solidFill>
              <a:srgbClr val="8FA7C4"/>
            </a:solidFill>
            <a:prstDash val="solid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23">
            <a:extLst>
              <a:ext uri="{FF2B5EF4-FFF2-40B4-BE49-F238E27FC236}">
                <a16:creationId xmlns:a16="http://schemas.microsoft.com/office/drawing/2014/main" id="{D2368049-F6D8-694A-B8C2-470C52D95B8A}"/>
              </a:ext>
            </a:extLst>
          </p:cNvPr>
          <p:cNvCxnSpPr>
            <a:cxnSpLocks/>
          </p:cNvCxnSpPr>
          <p:nvPr/>
        </p:nvCxnSpPr>
        <p:spPr>
          <a:xfrm flipV="1">
            <a:off x="9532115" y="6374226"/>
            <a:ext cx="1" cy="498767"/>
          </a:xfrm>
          <a:prstGeom prst="straightConnector1">
            <a:avLst/>
          </a:prstGeom>
          <a:ln w="12700">
            <a:solidFill>
              <a:srgbClr val="8FA7C4"/>
            </a:solidFill>
            <a:prstDash val="solid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FFA44339-CB3F-8143-86DD-43E164BC3124}"/>
              </a:ext>
            </a:extLst>
          </p:cNvPr>
          <p:cNvSpPr/>
          <p:nvPr/>
        </p:nvSpPr>
        <p:spPr>
          <a:xfrm>
            <a:off x="6925296" y="1057084"/>
            <a:ext cx="7572582" cy="4252865"/>
          </a:xfrm>
          <a:prstGeom prst="rect">
            <a:avLst/>
          </a:prstGeom>
          <a:noFill/>
          <a:ln w="12700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rgbClr val="FAFAFA"/>
                </a:solidFill>
              </a:rPr>
              <a:t>AWS Cloud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DB98AB97-0027-0646-B2CD-6F49855EB3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25296" y="1057084"/>
            <a:ext cx="330200" cy="3302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0C508E87-9A8F-3A47-A67B-7265739ADDC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00504" y="3131389"/>
            <a:ext cx="469900" cy="4699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A6FB0F9-3A8B-2149-A87A-88B8486542E7}"/>
              </a:ext>
            </a:extLst>
          </p:cNvPr>
          <p:cNvSpPr txBox="1"/>
          <p:nvPr/>
        </p:nvSpPr>
        <p:spPr>
          <a:xfrm>
            <a:off x="7683485" y="2534222"/>
            <a:ext cx="1503938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Private</a:t>
            </a:r>
          </a:p>
          <a:p>
            <a:pPr algn="ctr"/>
            <a:r>
              <a:rPr lang="en-US" sz="1400" dirty="0">
                <a:solidFill>
                  <a:schemeClr val="accent1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Virtual Interface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42C48F-F1A0-A14E-8505-779DE8C1FBDD}"/>
              </a:ext>
            </a:extLst>
          </p:cNvPr>
          <p:cNvSpPr/>
          <p:nvPr/>
        </p:nvSpPr>
        <p:spPr>
          <a:xfrm>
            <a:off x="9541863" y="1849623"/>
            <a:ext cx="2039500" cy="1239341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ln w="0"/>
                <a:solidFill>
                  <a:schemeClr val="accent4"/>
                </a:solidFill>
              </a:rPr>
              <a:t>VPC 1B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59B05F15-77B6-C546-98A1-028CA7BE2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1863" y="1846579"/>
            <a:ext cx="330200" cy="3302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E9D11004-8052-0E4B-AD72-E6ACF2B463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26663" y="3125302"/>
            <a:ext cx="469900" cy="4699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592D7BD-C7B2-0A40-A100-4DCD0B0D1AC4}"/>
              </a:ext>
            </a:extLst>
          </p:cNvPr>
          <p:cNvSpPr txBox="1"/>
          <p:nvPr/>
        </p:nvSpPr>
        <p:spPr>
          <a:xfrm>
            <a:off x="9806675" y="2534222"/>
            <a:ext cx="1503938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Private</a:t>
            </a:r>
          </a:p>
          <a:p>
            <a:pPr algn="ctr"/>
            <a:r>
              <a:rPr lang="en-US" sz="1400" dirty="0">
                <a:solidFill>
                  <a:schemeClr val="accent1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Virtual Interface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D9EB79D-C19F-5A41-862D-DC144F6542E1}"/>
              </a:ext>
            </a:extLst>
          </p:cNvPr>
          <p:cNvSpPr/>
          <p:nvPr/>
        </p:nvSpPr>
        <p:spPr>
          <a:xfrm>
            <a:off x="7142922" y="1401397"/>
            <a:ext cx="4568523" cy="2804987"/>
          </a:xfrm>
          <a:prstGeom prst="rect">
            <a:avLst/>
          </a:prstGeom>
          <a:noFill/>
          <a:ln w="127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2"/>
                </a:solidFill>
              </a:rPr>
              <a:t>Region 1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E5CB5195-2BE8-1B45-9D82-6FC233DAE1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42922" y="1401398"/>
            <a:ext cx="330200" cy="3302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A1427DA1-892F-134D-A72A-9E7FD20C0AFF}"/>
              </a:ext>
            </a:extLst>
          </p:cNvPr>
          <p:cNvSpPr/>
          <p:nvPr/>
        </p:nvSpPr>
        <p:spPr>
          <a:xfrm>
            <a:off x="12150423" y="1842715"/>
            <a:ext cx="2039500" cy="1239341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ln w="0"/>
                <a:solidFill>
                  <a:schemeClr val="accent4"/>
                </a:solidFill>
              </a:rPr>
              <a:t>VPC 2A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E7680758-DD38-D04E-8419-ADC4A353F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50423" y="1845758"/>
            <a:ext cx="330200" cy="3302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EED6150-715B-B442-AF3F-9A1F11F093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935223" y="3124481"/>
            <a:ext cx="469900" cy="4699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0E84DB1-F268-AA4B-BD03-F5F59430E1E9}"/>
              </a:ext>
            </a:extLst>
          </p:cNvPr>
          <p:cNvSpPr txBox="1"/>
          <p:nvPr/>
        </p:nvSpPr>
        <p:spPr>
          <a:xfrm>
            <a:off x="12418204" y="2527314"/>
            <a:ext cx="1503938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Private</a:t>
            </a:r>
          </a:p>
          <a:p>
            <a:pPr algn="ctr"/>
            <a:r>
              <a:rPr lang="en-US" sz="1400" dirty="0">
                <a:solidFill>
                  <a:schemeClr val="accent1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Virtual Interface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54B2A7E-CFC6-1449-A4BC-04A597A4FF7A}"/>
              </a:ext>
            </a:extLst>
          </p:cNvPr>
          <p:cNvSpPr/>
          <p:nvPr/>
        </p:nvSpPr>
        <p:spPr>
          <a:xfrm>
            <a:off x="11846175" y="1394489"/>
            <a:ext cx="2477029" cy="2804987"/>
          </a:xfrm>
          <a:prstGeom prst="rect">
            <a:avLst/>
          </a:prstGeom>
          <a:noFill/>
          <a:ln w="127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2"/>
                </a:solidFill>
              </a:rPr>
              <a:t>Region 2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F593E5D9-9A34-6847-AAA8-ED68A08BB8B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846175" y="1394490"/>
            <a:ext cx="330200" cy="330200"/>
          </a:xfrm>
          <a:prstGeom prst="rect">
            <a:avLst/>
          </a:prstGeom>
        </p:spPr>
      </p:pic>
      <p:cxnSp>
        <p:nvCxnSpPr>
          <p:cNvPr id="54" name="Straight Arrow Connector 23">
            <a:extLst>
              <a:ext uri="{FF2B5EF4-FFF2-40B4-BE49-F238E27FC236}">
                <a16:creationId xmlns:a16="http://schemas.microsoft.com/office/drawing/2014/main" id="{B6DAA08A-E1BB-0A40-A2C8-B397870F2F73}"/>
              </a:ext>
            </a:extLst>
          </p:cNvPr>
          <p:cNvCxnSpPr>
            <a:cxnSpLocks/>
            <a:stCxn id="12" idx="3"/>
            <a:endCxn id="50" idx="2"/>
          </p:cNvCxnSpPr>
          <p:nvPr/>
        </p:nvCxnSpPr>
        <p:spPr>
          <a:xfrm flipV="1">
            <a:off x="9884763" y="3594381"/>
            <a:ext cx="3285410" cy="1085628"/>
          </a:xfrm>
          <a:prstGeom prst="bentConnector2">
            <a:avLst/>
          </a:prstGeom>
          <a:ln w="12700">
            <a:solidFill>
              <a:srgbClr val="8FA7C4"/>
            </a:solidFill>
            <a:prstDash val="solid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23">
            <a:extLst>
              <a:ext uri="{FF2B5EF4-FFF2-40B4-BE49-F238E27FC236}">
                <a16:creationId xmlns:a16="http://schemas.microsoft.com/office/drawing/2014/main" id="{94737D0D-79DC-7B4C-A713-B5A9FCE2587A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9275578" y="5289194"/>
            <a:ext cx="510122" cy="2952"/>
          </a:xfrm>
          <a:prstGeom prst="bentConnector3">
            <a:avLst>
              <a:gd name="adj1" fmla="val 50000"/>
            </a:avLst>
          </a:prstGeom>
          <a:ln w="12700">
            <a:solidFill>
              <a:srgbClr val="8FA7C4"/>
            </a:solidFill>
            <a:prstDash val="solid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661DD2F-8483-0A4E-A204-69AC048D3A0D}"/>
              </a:ext>
            </a:extLst>
          </p:cNvPr>
          <p:cNvSpPr txBox="1"/>
          <p:nvPr/>
        </p:nvSpPr>
        <p:spPr>
          <a:xfrm>
            <a:off x="7037359" y="4698319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AWS Direct Connect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Gateway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ACF51F9-6243-E542-9C8B-1136585171AF}"/>
              </a:ext>
            </a:extLst>
          </p:cNvPr>
          <p:cNvSpPr txBox="1"/>
          <p:nvPr/>
        </p:nvSpPr>
        <p:spPr>
          <a:xfrm>
            <a:off x="8737567" y="6109661"/>
            <a:ext cx="1589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AWS DX Device</a:t>
            </a: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F6E85923-5717-A140-97CF-F4411185BE6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97165" y="5655517"/>
            <a:ext cx="469900" cy="4699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ACB0B67D-55F9-3C45-91C7-7692CC62013B}"/>
              </a:ext>
            </a:extLst>
          </p:cNvPr>
          <p:cNvSpPr/>
          <p:nvPr/>
        </p:nvSpPr>
        <p:spPr>
          <a:xfrm>
            <a:off x="7042206" y="5557562"/>
            <a:ext cx="4979818" cy="930892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solidFill>
                  <a:srgbClr val="8FA7C4"/>
                </a:solidFill>
              </a:rPr>
              <a:t>Direct Connect</a:t>
            </a:r>
          </a:p>
          <a:p>
            <a:r>
              <a:rPr lang="en-US" sz="1400" dirty="0">
                <a:solidFill>
                  <a:srgbClr val="8FA7C4"/>
                </a:solidFill>
              </a:rPr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988134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8D6EE-E58C-304E-9E6F-8A0AA313F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Connect  at global scale: </a:t>
            </a:r>
            <a:r>
              <a:rPr lang="en-US" dirty="0">
                <a:solidFill>
                  <a:schemeClr val="accent1"/>
                </a:solidFill>
              </a:rPr>
              <a:t>DX Gateway + Transit Gateway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31AA4C-5427-5040-A4C8-4873333F6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48" y="1614931"/>
            <a:ext cx="6242374" cy="5686282"/>
          </a:xfrm>
        </p:spPr>
        <p:txBody>
          <a:bodyPr anchor="ctr"/>
          <a:lstStyle/>
          <a:p>
            <a:pPr marL="457200" indent="-457200" defTabSz="365760">
              <a:buFont typeface="Arial" panose="020B0604020202020204" pitchFamily="34" charset="0"/>
              <a:buChar char="•"/>
            </a:pPr>
            <a:r>
              <a:rPr lang="en-US" sz="2800" dirty="0"/>
              <a:t>Transit VIF</a:t>
            </a:r>
          </a:p>
          <a:p>
            <a:pPr marL="1645920" lvl="1" defTabSz="365760">
              <a:buFont typeface="Arial" panose="020B0604020202020204" pitchFamily="34" charset="0"/>
              <a:buChar char="•"/>
            </a:pPr>
            <a:r>
              <a:rPr lang="en-US" sz="2800" dirty="0"/>
              <a:t>Connects to a AWS Transit Gateway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Simplify your network architecture and management overhead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Create a hub-and-spoke model that spans multiple </a:t>
            </a:r>
          </a:p>
          <a:p>
            <a:pPr marL="1645920" lvl="1">
              <a:buFont typeface="Arial" panose="020B0604020202020204" pitchFamily="34" charset="0"/>
              <a:buChar char="•"/>
            </a:pPr>
            <a:r>
              <a:rPr lang="en-US" sz="2800" dirty="0"/>
              <a:t>VPCs</a:t>
            </a:r>
          </a:p>
          <a:p>
            <a:pPr marL="1645920" lvl="1">
              <a:buFont typeface="Arial" panose="020B0604020202020204" pitchFamily="34" charset="0"/>
              <a:buChar char="•"/>
            </a:pPr>
            <a:r>
              <a:rPr lang="en-US" sz="2800" dirty="0"/>
              <a:t>Regions</a:t>
            </a:r>
          </a:p>
          <a:p>
            <a:pPr marL="1645920" lvl="1">
              <a:buFont typeface="Arial" panose="020B0604020202020204" pitchFamily="34" charset="0"/>
              <a:buChar char="•"/>
            </a:pPr>
            <a:r>
              <a:rPr lang="en-US" sz="2800" dirty="0"/>
              <a:t>AWS accounts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63DC8A-81E3-9B4B-B053-5B9FC81EE5B4}"/>
              </a:ext>
            </a:extLst>
          </p:cNvPr>
          <p:cNvSpPr/>
          <p:nvPr/>
        </p:nvSpPr>
        <p:spPr>
          <a:xfrm>
            <a:off x="7415704" y="1849624"/>
            <a:ext cx="2039500" cy="812072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ln w="0"/>
                <a:solidFill>
                  <a:schemeClr val="accent4"/>
                </a:solidFill>
              </a:rPr>
              <a:t>VPC 1A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62B60F6-A37C-F845-85DB-428766829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5704" y="18526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EDA24B2-D4B2-3F46-BAE7-58BFAEA85DC0}"/>
              </a:ext>
            </a:extLst>
          </p:cNvPr>
          <p:cNvSpPr/>
          <p:nvPr/>
        </p:nvSpPr>
        <p:spPr>
          <a:xfrm>
            <a:off x="7296300" y="6736067"/>
            <a:ext cx="4471630" cy="1325880"/>
          </a:xfrm>
          <a:prstGeom prst="rect">
            <a:avLst/>
          </a:prstGeom>
          <a:noFill/>
          <a:ln w="12700">
            <a:solidFill>
              <a:srgbClr val="8FA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rgbClr val="8FA7C4"/>
                </a:solidFill>
              </a:rPr>
              <a:t>Corporate</a:t>
            </a:r>
          </a:p>
          <a:p>
            <a:pPr algn="l"/>
            <a:r>
              <a:rPr lang="en-US" sz="1400" dirty="0">
                <a:solidFill>
                  <a:srgbClr val="8FA7C4"/>
                </a:solidFill>
              </a:rPr>
              <a:t>data center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04D6953-AD8C-AD41-B880-F6B0A16034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6300" y="6736067"/>
            <a:ext cx="330200" cy="330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A83C1A-0D7D-CA4A-B14F-26C8E1060F87}"/>
              </a:ext>
            </a:extLst>
          </p:cNvPr>
          <p:cNvSpPr txBox="1"/>
          <p:nvPr/>
        </p:nvSpPr>
        <p:spPr>
          <a:xfrm>
            <a:off x="8779251" y="7320111"/>
            <a:ext cx="1505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Customer gateway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9AE3060-0B26-A842-9D13-B7E2B998DE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97165" y="6862658"/>
            <a:ext cx="469900" cy="469900"/>
          </a:xfrm>
          <a:prstGeom prst="rect">
            <a:avLst/>
          </a:prstGeom>
        </p:spPr>
      </p:pic>
      <p:cxnSp>
        <p:nvCxnSpPr>
          <p:cNvPr id="13" name="Straight Arrow Connector 23">
            <a:extLst>
              <a:ext uri="{FF2B5EF4-FFF2-40B4-BE49-F238E27FC236}">
                <a16:creationId xmlns:a16="http://schemas.microsoft.com/office/drawing/2014/main" id="{4E8D9F9E-5C37-9C4C-884A-3F3263E9B12A}"/>
              </a:ext>
            </a:extLst>
          </p:cNvPr>
          <p:cNvCxnSpPr>
            <a:cxnSpLocks/>
            <a:endCxn id="39" idx="2"/>
          </p:cNvCxnSpPr>
          <p:nvPr/>
        </p:nvCxnSpPr>
        <p:spPr>
          <a:xfrm flipV="1">
            <a:off x="9532115" y="3930273"/>
            <a:ext cx="0" cy="705962"/>
          </a:xfrm>
          <a:prstGeom prst="straightConnector1">
            <a:avLst/>
          </a:prstGeom>
          <a:ln w="12700">
            <a:solidFill>
              <a:srgbClr val="8FA7C4"/>
            </a:solidFill>
            <a:prstDash val="solid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B6AF227-6EA1-D647-B0A0-8D8E63C8A424}"/>
              </a:ext>
            </a:extLst>
          </p:cNvPr>
          <p:cNvSpPr txBox="1"/>
          <p:nvPr/>
        </p:nvSpPr>
        <p:spPr>
          <a:xfrm>
            <a:off x="8737567" y="6109661"/>
            <a:ext cx="1589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AWS DX Device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D44B008A-D959-C346-A4DC-CB6F466763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97165" y="5655517"/>
            <a:ext cx="469900" cy="469900"/>
          </a:xfrm>
          <a:prstGeom prst="rect">
            <a:avLst/>
          </a:prstGeom>
        </p:spPr>
      </p:pic>
      <p:cxnSp>
        <p:nvCxnSpPr>
          <p:cNvPr id="18" name="Straight Arrow Connector 23">
            <a:extLst>
              <a:ext uri="{FF2B5EF4-FFF2-40B4-BE49-F238E27FC236}">
                <a16:creationId xmlns:a16="http://schemas.microsoft.com/office/drawing/2014/main" id="{D2368049-F6D8-694A-B8C2-470C52D95B8A}"/>
              </a:ext>
            </a:extLst>
          </p:cNvPr>
          <p:cNvCxnSpPr>
            <a:cxnSpLocks/>
          </p:cNvCxnSpPr>
          <p:nvPr/>
        </p:nvCxnSpPr>
        <p:spPr>
          <a:xfrm flipV="1">
            <a:off x="9532115" y="6363891"/>
            <a:ext cx="1" cy="498767"/>
          </a:xfrm>
          <a:prstGeom prst="straightConnector1">
            <a:avLst/>
          </a:prstGeom>
          <a:ln w="12700">
            <a:solidFill>
              <a:srgbClr val="8FA7C4"/>
            </a:solidFill>
            <a:prstDash val="solid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FFA44339-CB3F-8143-86DD-43E164BC3124}"/>
              </a:ext>
            </a:extLst>
          </p:cNvPr>
          <p:cNvSpPr/>
          <p:nvPr/>
        </p:nvSpPr>
        <p:spPr>
          <a:xfrm>
            <a:off x="6925296" y="1057084"/>
            <a:ext cx="7572582" cy="4252865"/>
          </a:xfrm>
          <a:prstGeom prst="rect">
            <a:avLst/>
          </a:prstGeom>
          <a:noFill/>
          <a:ln w="12700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rgbClr val="FAFAFA"/>
                </a:solidFill>
              </a:rPr>
              <a:t>AWS Cloud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DB98AB97-0027-0646-B2CD-6F49855EB3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25296" y="1057084"/>
            <a:ext cx="330200" cy="3302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5342C48F-F1A0-A14E-8505-779DE8C1FBDD}"/>
              </a:ext>
            </a:extLst>
          </p:cNvPr>
          <p:cNvSpPr/>
          <p:nvPr/>
        </p:nvSpPr>
        <p:spPr>
          <a:xfrm>
            <a:off x="9541863" y="1849624"/>
            <a:ext cx="2039500" cy="812072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ln w="0"/>
                <a:solidFill>
                  <a:schemeClr val="accent4"/>
                </a:solidFill>
              </a:rPr>
              <a:t>VPC 1B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59B05F15-77B6-C546-98A1-028CA7BE2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1863" y="1846579"/>
            <a:ext cx="330200" cy="3302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4D9EB79D-C19F-5A41-862D-DC144F6542E1}"/>
              </a:ext>
            </a:extLst>
          </p:cNvPr>
          <p:cNvSpPr/>
          <p:nvPr/>
        </p:nvSpPr>
        <p:spPr>
          <a:xfrm>
            <a:off x="7142922" y="1401397"/>
            <a:ext cx="4568523" cy="2804987"/>
          </a:xfrm>
          <a:prstGeom prst="rect">
            <a:avLst/>
          </a:prstGeom>
          <a:noFill/>
          <a:ln w="127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2"/>
                </a:solidFill>
              </a:rPr>
              <a:t>Region 1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E5CB5195-2BE8-1B45-9D82-6FC233DAE1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42922" y="1401398"/>
            <a:ext cx="330200" cy="3302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A1427DA1-892F-134D-A72A-9E7FD20C0AFF}"/>
              </a:ext>
            </a:extLst>
          </p:cNvPr>
          <p:cNvSpPr/>
          <p:nvPr/>
        </p:nvSpPr>
        <p:spPr>
          <a:xfrm>
            <a:off x="12150423" y="1842716"/>
            <a:ext cx="2039500" cy="812072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ln w="0"/>
                <a:solidFill>
                  <a:schemeClr val="accent4"/>
                </a:solidFill>
              </a:rPr>
              <a:t>VPC 2A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E7680758-DD38-D04E-8419-ADC4A353F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50423" y="1845758"/>
            <a:ext cx="330200" cy="33020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A54B2A7E-CFC6-1449-A4BC-04A597A4FF7A}"/>
              </a:ext>
            </a:extLst>
          </p:cNvPr>
          <p:cNvSpPr/>
          <p:nvPr/>
        </p:nvSpPr>
        <p:spPr>
          <a:xfrm>
            <a:off x="11846175" y="1394489"/>
            <a:ext cx="2477029" cy="2804987"/>
          </a:xfrm>
          <a:prstGeom prst="rect">
            <a:avLst/>
          </a:prstGeom>
          <a:noFill/>
          <a:ln w="127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2"/>
                </a:solidFill>
              </a:rPr>
              <a:t>Region 2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F593E5D9-9A34-6847-AAA8-ED68A08BB8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846175" y="1394490"/>
            <a:ext cx="330200" cy="33020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7DA6BBBC-9916-ED40-AB47-0E0D1611C87E}"/>
              </a:ext>
            </a:extLst>
          </p:cNvPr>
          <p:cNvSpPr/>
          <p:nvPr/>
        </p:nvSpPr>
        <p:spPr>
          <a:xfrm>
            <a:off x="7042206" y="5557562"/>
            <a:ext cx="4979818" cy="930892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solidFill>
                  <a:srgbClr val="8FA7C4"/>
                </a:solidFill>
              </a:rPr>
              <a:t>Direct Connect</a:t>
            </a:r>
          </a:p>
          <a:p>
            <a:r>
              <a:rPr lang="en-US" sz="1400" dirty="0">
                <a:solidFill>
                  <a:srgbClr val="8FA7C4"/>
                </a:solidFill>
              </a:rPr>
              <a:t>Location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CD8C813-51B5-5D47-937D-7E6FAFB32859}"/>
              </a:ext>
            </a:extLst>
          </p:cNvPr>
          <p:cNvSpPr txBox="1"/>
          <p:nvPr/>
        </p:nvSpPr>
        <p:spPr>
          <a:xfrm>
            <a:off x="7037359" y="3658858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AWS Transit Gateway 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1F2E22DA-81FC-7142-B65A-0298326C180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76515" y="3219073"/>
            <a:ext cx="711200" cy="711200"/>
          </a:xfrm>
          <a:prstGeom prst="rect">
            <a:avLst/>
          </a:prstGeom>
        </p:spPr>
      </p:pic>
      <p:cxnSp>
        <p:nvCxnSpPr>
          <p:cNvPr id="46" name="Straight Arrow Connector 23">
            <a:extLst>
              <a:ext uri="{FF2B5EF4-FFF2-40B4-BE49-F238E27FC236}">
                <a16:creationId xmlns:a16="http://schemas.microsoft.com/office/drawing/2014/main" id="{6492E5E7-E92A-2745-AD11-D134C0CA1A3A}"/>
              </a:ext>
            </a:extLst>
          </p:cNvPr>
          <p:cNvCxnSpPr>
            <a:cxnSpLocks/>
            <a:stCxn id="39" idx="1"/>
            <a:endCxn id="5" idx="2"/>
          </p:cNvCxnSpPr>
          <p:nvPr/>
        </p:nvCxnSpPr>
        <p:spPr>
          <a:xfrm rot="10800000">
            <a:off x="8435455" y="2661697"/>
            <a:ext cx="741061" cy="912977"/>
          </a:xfrm>
          <a:prstGeom prst="bentConnector2">
            <a:avLst/>
          </a:prstGeom>
          <a:ln w="12700">
            <a:solidFill>
              <a:srgbClr val="8FA7C4"/>
            </a:solidFill>
            <a:prstDash val="solid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23">
            <a:extLst>
              <a:ext uri="{FF2B5EF4-FFF2-40B4-BE49-F238E27FC236}">
                <a16:creationId xmlns:a16="http://schemas.microsoft.com/office/drawing/2014/main" id="{40E00E92-0E7D-D840-8099-A06DDB4D0A2A}"/>
              </a:ext>
            </a:extLst>
          </p:cNvPr>
          <p:cNvCxnSpPr>
            <a:cxnSpLocks/>
            <a:stCxn id="39" idx="3"/>
            <a:endCxn id="30" idx="2"/>
          </p:cNvCxnSpPr>
          <p:nvPr/>
        </p:nvCxnSpPr>
        <p:spPr>
          <a:xfrm flipV="1">
            <a:off x="9887715" y="2661696"/>
            <a:ext cx="673898" cy="912977"/>
          </a:xfrm>
          <a:prstGeom prst="bentConnector2">
            <a:avLst/>
          </a:prstGeom>
          <a:ln w="12700">
            <a:solidFill>
              <a:srgbClr val="8FA7C4"/>
            </a:solidFill>
            <a:prstDash val="solid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23">
            <a:extLst>
              <a:ext uri="{FF2B5EF4-FFF2-40B4-BE49-F238E27FC236}">
                <a16:creationId xmlns:a16="http://schemas.microsoft.com/office/drawing/2014/main" id="{D1DBD19F-B029-7A4D-94ED-4C25533388EE}"/>
              </a:ext>
            </a:extLst>
          </p:cNvPr>
          <p:cNvCxnSpPr>
            <a:cxnSpLocks/>
            <a:stCxn id="34" idx="3"/>
            <a:endCxn id="56" idx="2"/>
          </p:cNvCxnSpPr>
          <p:nvPr/>
        </p:nvCxnSpPr>
        <p:spPr>
          <a:xfrm flipV="1">
            <a:off x="9884763" y="3916564"/>
            <a:ext cx="3285410" cy="763445"/>
          </a:xfrm>
          <a:prstGeom prst="bentConnector2">
            <a:avLst/>
          </a:prstGeom>
          <a:ln w="12700">
            <a:solidFill>
              <a:srgbClr val="8FA7C4"/>
            </a:solidFill>
            <a:prstDash val="solid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>
            <a:extLst>
              <a:ext uri="{FF2B5EF4-FFF2-40B4-BE49-F238E27FC236}">
                <a16:creationId xmlns:a16="http://schemas.microsoft.com/office/drawing/2014/main" id="{E4040B36-AC4E-3D42-8782-300CD05448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814573" y="3205364"/>
            <a:ext cx="711200" cy="711200"/>
          </a:xfrm>
          <a:prstGeom prst="rect">
            <a:avLst/>
          </a:prstGeom>
        </p:spPr>
      </p:pic>
      <p:cxnSp>
        <p:nvCxnSpPr>
          <p:cNvPr id="57" name="Straight Arrow Connector 23">
            <a:extLst>
              <a:ext uri="{FF2B5EF4-FFF2-40B4-BE49-F238E27FC236}">
                <a16:creationId xmlns:a16="http://schemas.microsoft.com/office/drawing/2014/main" id="{8B26F4E3-3ACA-B048-89E9-DB42C0DBE454}"/>
              </a:ext>
            </a:extLst>
          </p:cNvPr>
          <p:cNvCxnSpPr>
            <a:cxnSpLocks/>
            <a:stCxn id="56" idx="0"/>
            <a:endCxn id="47" idx="2"/>
          </p:cNvCxnSpPr>
          <p:nvPr/>
        </p:nvCxnSpPr>
        <p:spPr>
          <a:xfrm flipV="1">
            <a:off x="13170173" y="2654788"/>
            <a:ext cx="0" cy="550576"/>
          </a:xfrm>
          <a:prstGeom prst="straightConnector1">
            <a:avLst/>
          </a:prstGeom>
          <a:ln w="12700">
            <a:solidFill>
              <a:srgbClr val="8FA7C4"/>
            </a:solidFill>
            <a:prstDash val="solid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7392D639-37F9-6041-A3E6-45D3F0E910D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73563" y="4324409"/>
            <a:ext cx="711200" cy="7112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9D5E570-47E6-9642-ABA4-3C12E76FB430}"/>
              </a:ext>
            </a:extLst>
          </p:cNvPr>
          <p:cNvSpPr txBox="1"/>
          <p:nvPr/>
        </p:nvSpPr>
        <p:spPr>
          <a:xfrm>
            <a:off x="7037359" y="4698319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AWS Direct Connect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Gateway</a:t>
            </a:r>
          </a:p>
        </p:txBody>
      </p:sp>
      <p:cxnSp>
        <p:nvCxnSpPr>
          <p:cNvPr id="42" name="Straight Arrow Connector 23">
            <a:extLst>
              <a:ext uri="{FF2B5EF4-FFF2-40B4-BE49-F238E27FC236}">
                <a16:creationId xmlns:a16="http://schemas.microsoft.com/office/drawing/2014/main" id="{DB41C910-947F-7245-B864-93183C31955B}"/>
              </a:ext>
            </a:extLst>
          </p:cNvPr>
          <p:cNvCxnSpPr>
            <a:cxnSpLocks/>
            <a:stCxn id="16" idx="0"/>
            <a:endCxn id="34" idx="2"/>
          </p:cNvCxnSpPr>
          <p:nvPr/>
        </p:nvCxnSpPr>
        <p:spPr>
          <a:xfrm flipH="1" flipV="1">
            <a:off x="9529163" y="5035609"/>
            <a:ext cx="2952" cy="619908"/>
          </a:xfrm>
          <a:prstGeom prst="straightConnector1">
            <a:avLst/>
          </a:prstGeom>
          <a:ln w="12700">
            <a:solidFill>
              <a:srgbClr val="8FA7C4"/>
            </a:solidFill>
            <a:prstDash val="solid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2979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50ABBC1-0311-CA45-A2B1-E93642B92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30" y="3370716"/>
            <a:ext cx="12435840" cy="1488168"/>
          </a:xfrm>
        </p:spPr>
        <p:txBody>
          <a:bodyPr/>
          <a:lstStyle/>
          <a:p>
            <a:r>
              <a:rPr lang="en-US" sz="7360" b="0" dirty="0"/>
              <a:t>Route 53</a:t>
            </a:r>
          </a:p>
        </p:txBody>
      </p:sp>
    </p:spTree>
    <p:extLst>
      <p:ext uri="{BB962C8B-B14F-4D97-AF65-F5344CB8AC3E}">
        <p14:creationId xmlns:p14="http://schemas.microsoft.com/office/powerpoint/2010/main" val="39819919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CDAB6-794A-BF42-8ACF-7C14427F6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solve my Domain Names to IP Address?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Amazon Route 53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F8F61A-145C-2E4D-BB4A-9213F74C1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48" y="1614931"/>
            <a:ext cx="6298913" cy="568628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AWS DNS service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Domain Registration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Domain name resolution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100% availability SLA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Global routing:</a:t>
            </a:r>
          </a:p>
          <a:p>
            <a:pPr marL="164589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Health Checks</a:t>
            </a:r>
          </a:p>
          <a:p>
            <a:pPr marL="164589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DNS Failover</a:t>
            </a:r>
          </a:p>
          <a:p>
            <a:pPr marL="164589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Latency Based Routing</a:t>
            </a:r>
          </a:p>
          <a:p>
            <a:pPr marL="164589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Geo Based Routing</a:t>
            </a:r>
          </a:p>
          <a:p>
            <a:pPr marL="164589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Weighted Round Robin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Zone Apex integration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Public and private DNS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9F4882-6D1C-EC4B-A568-44D26CB3868D}"/>
              </a:ext>
            </a:extLst>
          </p:cNvPr>
          <p:cNvSpPr txBox="1"/>
          <p:nvPr/>
        </p:nvSpPr>
        <p:spPr>
          <a:xfrm>
            <a:off x="8766139" y="1916628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Amazon Route 53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F1A3040-B863-9143-B914-FF513978A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61491" y="1141014"/>
            <a:ext cx="711200" cy="711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27B63C-C042-6D47-8015-48207820F43F}"/>
              </a:ext>
            </a:extLst>
          </p:cNvPr>
          <p:cNvSpPr/>
          <p:nvPr/>
        </p:nvSpPr>
        <p:spPr>
          <a:xfrm>
            <a:off x="6949440" y="3376589"/>
            <a:ext cx="4393770" cy="3711997"/>
          </a:xfrm>
          <a:prstGeom prst="rect">
            <a:avLst/>
          </a:prstGeom>
          <a:noFill/>
          <a:ln w="127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chemeClr val="accent2"/>
                </a:solidFill>
              </a:rPr>
              <a:t>Region us-east-1</a:t>
            </a:r>
          </a:p>
          <a:p>
            <a:pPr algn="l"/>
            <a:r>
              <a:rPr lang="en-US" sz="1400" dirty="0">
                <a:solidFill>
                  <a:schemeClr val="accent2"/>
                </a:solidFill>
              </a:rPr>
              <a:t>(N. Virginia)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2CADAA-E700-B14A-8868-1F315B8DB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49439" y="3373035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8FD4DE7-8809-BD40-ABEC-4B3D81185180}"/>
              </a:ext>
            </a:extLst>
          </p:cNvPr>
          <p:cNvSpPr/>
          <p:nvPr/>
        </p:nvSpPr>
        <p:spPr>
          <a:xfrm>
            <a:off x="11514812" y="3376588"/>
            <a:ext cx="2988311" cy="3711997"/>
          </a:xfrm>
          <a:prstGeom prst="rect">
            <a:avLst/>
          </a:prstGeom>
          <a:noFill/>
          <a:ln w="127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chemeClr val="accent2"/>
                </a:solidFill>
              </a:rPr>
              <a:t>Region us-west-2</a:t>
            </a:r>
          </a:p>
          <a:p>
            <a:pPr algn="l"/>
            <a:r>
              <a:rPr lang="en-US" sz="1400" dirty="0">
                <a:solidFill>
                  <a:schemeClr val="accent2"/>
                </a:solidFill>
              </a:rPr>
              <a:t>(Oregon)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FD9C27A-D283-5740-AAEF-30A01C15F5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14811" y="3373035"/>
            <a:ext cx="330200" cy="3302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19FCCB2-F7A6-8A4E-AC23-5BF347C94A3B}"/>
              </a:ext>
            </a:extLst>
          </p:cNvPr>
          <p:cNvGrpSpPr/>
          <p:nvPr/>
        </p:nvGrpSpPr>
        <p:grpSpPr>
          <a:xfrm>
            <a:off x="9464895" y="6300775"/>
            <a:ext cx="1513305" cy="698911"/>
            <a:chOff x="13141897" y="2052523"/>
            <a:chExt cx="1513305" cy="69891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2C1F29-7CA5-5647-92AD-A95A397398DD}"/>
                </a:ext>
              </a:extLst>
            </p:cNvPr>
            <p:cNvSpPr txBox="1"/>
            <p:nvPr/>
          </p:nvSpPr>
          <p:spPr>
            <a:xfrm>
              <a:off x="13141897" y="2443657"/>
              <a:ext cx="15133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Web Service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839917B9-B29E-7E45-88DF-145136890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663599" y="2052523"/>
              <a:ext cx="469900" cy="46990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5793DCF-455F-E340-86EF-8ABA1365D61F}"/>
              </a:ext>
            </a:extLst>
          </p:cNvPr>
          <p:cNvGrpSpPr/>
          <p:nvPr/>
        </p:nvGrpSpPr>
        <p:grpSpPr>
          <a:xfrm>
            <a:off x="9070595" y="5193625"/>
            <a:ext cx="2301904" cy="1018977"/>
            <a:chOff x="11441545" y="1908041"/>
            <a:chExt cx="2301904" cy="10189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DD8E5AE-9147-C646-929C-D6F486DCDF0D}"/>
                </a:ext>
              </a:extLst>
            </p:cNvPr>
            <p:cNvSpPr txBox="1"/>
            <p:nvPr/>
          </p:nvSpPr>
          <p:spPr>
            <a:xfrm>
              <a:off x="11441545" y="2619241"/>
              <a:ext cx="2301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Elastic Load Balancer</a:t>
              </a:r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EAF9BBF1-EE47-5E46-9595-FAECA56DE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236897" y="1908041"/>
              <a:ext cx="711200" cy="7112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DEA451E-4148-984D-B036-B42B76024684}"/>
              </a:ext>
            </a:extLst>
          </p:cNvPr>
          <p:cNvGrpSpPr/>
          <p:nvPr/>
        </p:nvGrpSpPr>
        <p:grpSpPr>
          <a:xfrm>
            <a:off x="12252315" y="6300775"/>
            <a:ext cx="1513305" cy="698911"/>
            <a:chOff x="13141897" y="2052523"/>
            <a:chExt cx="1513305" cy="69891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AD42B8-7FCB-A845-B175-32953D703704}"/>
                </a:ext>
              </a:extLst>
            </p:cNvPr>
            <p:cNvSpPr txBox="1"/>
            <p:nvPr/>
          </p:nvSpPr>
          <p:spPr>
            <a:xfrm>
              <a:off x="13141897" y="2443657"/>
              <a:ext cx="15133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Web Service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6A92008B-4724-0F4C-80F4-33D58048C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663599" y="2052523"/>
              <a:ext cx="469900" cy="4699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B3F6FA1-1E24-024E-897A-6F45FA400823}"/>
              </a:ext>
            </a:extLst>
          </p:cNvPr>
          <p:cNvGrpSpPr/>
          <p:nvPr/>
        </p:nvGrpSpPr>
        <p:grpSpPr>
          <a:xfrm>
            <a:off x="11858015" y="5193625"/>
            <a:ext cx="2301904" cy="1018977"/>
            <a:chOff x="11441545" y="1908041"/>
            <a:chExt cx="2301904" cy="101897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0F47F6C-4192-4B45-AE5B-00396D6FC8E0}"/>
                </a:ext>
              </a:extLst>
            </p:cNvPr>
            <p:cNvSpPr txBox="1"/>
            <p:nvPr/>
          </p:nvSpPr>
          <p:spPr>
            <a:xfrm>
              <a:off x="11441545" y="2619241"/>
              <a:ext cx="2301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Elastic Load Balancer</a:t>
              </a: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0DBB4E0E-28C0-8349-A02C-A9AEB9B2D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236897" y="1908041"/>
              <a:ext cx="711200" cy="7112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EAB2831-31A0-BD4D-A374-5C52D9096ABF}"/>
              </a:ext>
            </a:extLst>
          </p:cNvPr>
          <p:cNvGrpSpPr/>
          <p:nvPr/>
        </p:nvGrpSpPr>
        <p:grpSpPr>
          <a:xfrm>
            <a:off x="7338979" y="6300775"/>
            <a:ext cx="1513305" cy="698911"/>
            <a:chOff x="13141897" y="2052523"/>
            <a:chExt cx="1513305" cy="69891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D95DA2-F90E-6D48-84C8-C489D7F9ABEE}"/>
                </a:ext>
              </a:extLst>
            </p:cNvPr>
            <p:cNvSpPr txBox="1"/>
            <p:nvPr/>
          </p:nvSpPr>
          <p:spPr>
            <a:xfrm>
              <a:off x="13141897" y="2443657"/>
              <a:ext cx="15133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Web Service</a:t>
              </a: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B7DF675F-BAFC-2E4A-A48D-7FAC5A7BF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663599" y="2052523"/>
              <a:ext cx="469900" cy="46990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10C3F23-BE0C-C043-9ACA-A055B865690E}"/>
              </a:ext>
            </a:extLst>
          </p:cNvPr>
          <p:cNvGrpSpPr/>
          <p:nvPr/>
        </p:nvGrpSpPr>
        <p:grpSpPr>
          <a:xfrm>
            <a:off x="6944679" y="5193625"/>
            <a:ext cx="2301904" cy="1018977"/>
            <a:chOff x="11441545" y="1908041"/>
            <a:chExt cx="2301904" cy="10189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ED53818-1F79-5C46-AAF9-1CE5A09F2DA7}"/>
                </a:ext>
              </a:extLst>
            </p:cNvPr>
            <p:cNvSpPr txBox="1"/>
            <p:nvPr/>
          </p:nvSpPr>
          <p:spPr>
            <a:xfrm>
              <a:off x="11441545" y="2619241"/>
              <a:ext cx="2301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Elastic Load Balancer</a:t>
              </a: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629AD276-A46F-BA4E-B344-A3A7DEB75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236897" y="1908041"/>
              <a:ext cx="711200" cy="711200"/>
            </a:xfrm>
            <a:prstGeom prst="rect">
              <a:avLst/>
            </a:prstGeom>
          </p:spPr>
        </p:pic>
      </p:grpSp>
      <p:sp>
        <p:nvSpPr>
          <p:cNvPr id="29" name="Diamond 28">
            <a:extLst>
              <a:ext uri="{FF2B5EF4-FFF2-40B4-BE49-F238E27FC236}">
                <a16:creationId xmlns:a16="http://schemas.microsoft.com/office/drawing/2014/main" id="{0C4D74E2-2816-0D46-9994-A6DDA9584D58}"/>
              </a:ext>
            </a:extLst>
          </p:cNvPr>
          <p:cNvSpPr/>
          <p:nvPr/>
        </p:nvSpPr>
        <p:spPr>
          <a:xfrm>
            <a:off x="10570400" y="2099462"/>
            <a:ext cx="1681915" cy="1179351"/>
          </a:xfrm>
          <a:prstGeom prst="diamond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Main Site Healthy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85A1E4-991F-C240-9BD6-6BB133FA24D2}"/>
              </a:ext>
            </a:extLst>
          </p:cNvPr>
          <p:cNvSpPr txBox="1"/>
          <p:nvPr/>
        </p:nvSpPr>
        <p:spPr>
          <a:xfrm>
            <a:off x="10260405" y="1372302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DNS Resolution Request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842F17F-AB6E-DE41-B3AA-3016CFD8FCDE}"/>
              </a:ext>
            </a:extLst>
          </p:cNvPr>
          <p:cNvCxnSpPr>
            <a:cxnSpLocks/>
          </p:cNvCxnSpPr>
          <p:nvPr/>
        </p:nvCxnSpPr>
        <p:spPr>
          <a:xfrm>
            <a:off x="11411357" y="1661108"/>
            <a:ext cx="0" cy="438354"/>
          </a:xfrm>
          <a:prstGeom prst="straightConnector1">
            <a:avLst/>
          </a:prstGeom>
          <a:ln w="12700">
            <a:solidFill>
              <a:srgbClr val="8FA7C4"/>
            </a:solidFill>
            <a:prstDash val="solid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15ED205-354C-8641-96FB-4DEA181FA0BC}"/>
              </a:ext>
            </a:extLst>
          </p:cNvPr>
          <p:cNvCxnSpPr>
            <a:cxnSpLocks/>
            <a:stCxn id="29" idx="3"/>
            <a:endCxn id="55" idx="0"/>
          </p:cNvCxnSpPr>
          <p:nvPr/>
        </p:nvCxnSpPr>
        <p:spPr>
          <a:xfrm>
            <a:off x="12252315" y="2689138"/>
            <a:ext cx="756652" cy="2422840"/>
          </a:xfrm>
          <a:prstGeom prst="bentConnector2">
            <a:avLst/>
          </a:prstGeom>
          <a:ln w="12700">
            <a:solidFill>
              <a:srgbClr val="8FA7C4"/>
            </a:solidFill>
            <a:prstDash val="solid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2">
            <a:extLst>
              <a:ext uri="{FF2B5EF4-FFF2-40B4-BE49-F238E27FC236}">
                <a16:creationId xmlns:a16="http://schemas.microsoft.com/office/drawing/2014/main" id="{2D416918-3C43-E24A-9D2C-00BA39D374F8}"/>
              </a:ext>
            </a:extLst>
          </p:cNvPr>
          <p:cNvCxnSpPr>
            <a:cxnSpLocks/>
            <a:stCxn id="29" idx="1"/>
            <a:endCxn id="39" idx="0"/>
          </p:cNvCxnSpPr>
          <p:nvPr/>
        </p:nvCxnSpPr>
        <p:spPr>
          <a:xfrm rot="10800000" flipV="1">
            <a:off x="9146326" y="2689137"/>
            <a:ext cx="1424074" cy="1243489"/>
          </a:xfrm>
          <a:prstGeom prst="bentConnector2">
            <a:avLst/>
          </a:prstGeom>
          <a:ln w="12700">
            <a:solidFill>
              <a:srgbClr val="8FA7C4"/>
            </a:solidFill>
            <a:prstDash val="solid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Diamond 38">
            <a:extLst>
              <a:ext uri="{FF2B5EF4-FFF2-40B4-BE49-F238E27FC236}">
                <a16:creationId xmlns:a16="http://schemas.microsoft.com/office/drawing/2014/main" id="{DAFAB68B-0953-F847-80BF-1789327DBDE2}"/>
              </a:ext>
            </a:extLst>
          </p:cNvPr>
          <p:cNvSpPr/>
          <p:nvPr/>
        </p:nvSpPr>
        <p:spPr>
          <a:xfrm>
            <a:off x="8305368" y="3932627"/>
            <a:ext cx="1681915" cy="1179351"/>
          </a:xfrm>
          <a:prstGeom prst="diamond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A/B Testing</a:t>
            </a:r>
          </a:p>
        </p:txBody>
      </p:sp>
      <p:cxnSp>
        <p:nvCxnSpPr>
          <p:cNvPr id="40" name="Straight Arrow Connector 32">
            <a:extLst>
              <a:ext uri="{FF2B5EF4-FFF2-40B4-BE49-F238E27FC236}">
                <a16:creationId xmlns:a16="http://schemas.microsoft.com/office/drawing/2014/main" id="{B3573510-FB42-1D42-9C06-1236FB923A2F}"/>
              </a:ext>
            </a:extLst>
          </p:cNvPr>
          <p:cNvCxnSpPr>
            <a:cxnSpLocks/>
            <a:stCxn id="39" idx="1"/>
            <a:endCxn id="51" idx="0"/>
          </p:cNvCxnSpPr>
          <p:nvPr/>
        </p:nvCxnSpPr>
        <p:spPr>
          <a:xfrm rot="10800000" flipV="1">
            <a:off x="8095632" y="4522302"/>
            <a:ext cx="209737" cy="589675"/>
          </a:xfrm>
          <a:prstGeom prst="bentConnector2">
            <a:avLst/>
          </a:prstGeom>
          <a:ln w="12700">
            <a:solidFill>
              <a:srgbClr val="8FA7C4"/>
            </a:solidFill>
            <a:prstDash val="solid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32">
            <a:extLst>
              <a:ext uri="{FF2B5EF4-FFF2-40B4-BE49-F238E27FC236}">
                <a16:creationId xmlns:a16="http://schemas.microsoft.com/office/drawing/2014/main" id="{4ECDE483-8028-7640-8C30-1EC21B52AD72}"/>
              </a:ext>
            </a:extLst>
          </p:cNvPr>
          <p:cNvCxnSpPr>
            <a:cxnSpLocks/>
            <a:stCxn id="39" idx="3"/>
            <a:endCxn id="53" idx="0"/>
          </p:cNvCxnSpPr>
          <p:nvPr/>
        </p:nvCxnSpPr>
        <p:spPr>
          <a:xfrm>
            <a:off x="9987283" y="4522303"/>
            <a:ext cx="238673" cy="589675"/>
          </a:xfrm>
          <a:prstGeom prst="bentConnector2">
            <a:avLst/>
          </a:prstGeom>
          <a:ln w="12700">
            <a:solidFill>
              <a:srgbClr val="8FA7C4"/>
            </a:solidFill>
            <a:prstDash val="solid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B2D1BDC-A43E-2E49-8BC2-A806D44AC879}"/>
              </a:ext>
            </a:extLst>
          </p:cNvPr>
          <p:cNvSpPr txBox="1"/>
          <p:nvPr/>
        </p:nvSpPr>
        <p:spPr>
          <a:xfrm>
            <a:off x="7045345" y="4009021"/>
            <a:ext cx="1389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App Version A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95% Traffic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9C59601-2797-D24C-A2B6-4CB9AABBEC67}"/>
              </a:ext>
            </a:extLst>
          </p:cNvPr>
          <p:cNvSpPr txBox="1"/>
          <p:nvPr/>
        </p:nvSpPr>
        <p:spPr>
          <a:xfrm>
            <a:off x="9853404" y="4009021"/>
            <a:ext cx="1389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App Version B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5% Traffic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0EB3268-A15C-6648-89F0-AA848C2747FE}"/>
              </a:ext>
            </a:extLst>
          </p:cNvPr>
          <p:cNvSpPr/>
          <p:nvPr/>
        </p:nvSpPr>
        <p:spPr>
          <a:xfrm>
            <a:off x="7155119" y="5111978"/>
            <a:ext cx="1881024" cy="1923219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US" sz="1400" dirty="0">
              <a:solidFill>
                <a:srgbClr val="8FA7C4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6A4322A-439E-D74E-B186-FE31217C331A}"/>
              </a:ext>
            </a:extLst>
          </p:cNvPr>
          <p:cNvSpPr/>
          <p:nvPr/>
        </p:nvSpPr>
        <p:spPr>
          <a:xfrm>
            <a:off x="9285444" y="5111978"/>
            <a:ext cx="1881024" cy="1923219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US" sz="1400" dirty="0">
              <a:solidFill>
                <a:srgbClr val="8FA7C4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FA19BF4-CB9A-5A49-A6AD-999119D14243}"/>
              </a:ext>
            </a:extLst>
          </p:cNvPr>
          <p:cNvSpPr/>
          <p:nvPr/>
        </p:nvSpPr>
        <p:spPr>
          <a:xfrm>
            <a:off x="12068455" y="5111978"/>
            <a:ext cx="1881024" cy="1923219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US" sz="1400" dirty="0">
              <a:solidFill>
                <a:srgbClr val="8FA7C4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21068B6-AE27-ED46-BDF1-5A8C7D0F146B}"/>
              </a:ext>
            </a:extLst>
          </p:cNvPr>
          <p:cNvSpPr txBox="1"/>
          <p:nvPr/>
        </p:nvSpPr>
        <p:spPr>
          <a:xfrm>
            <a:off x="12803654" y="4004050"/>
            <a:ext cx="1389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App DR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34A81FF-0B54-0447-9D6A-AF1AC7858807}"/>
              </a:ext>
            </a:extLst>
          </p:cNvPr>
          <p:cNvSpPr txBox="1"/>
          <p:nvPr/>
        </p:nvSpPr>
        <p:spPr>
          <a:xfrm>
            <a:off x="9464895" y="2378294"/>
            <a:ext cx="1389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08247FC-A757-A749-8BDE-A0BF480D70DA}"/>
              </a:ext>
            </a:extLst>
          </p:cNvPr>
          <p:cNvSpPr txBox="1"/>
          <p:nvPr/>
        </p:nvSpPr>
        <p:spPr>
          <a:xfrm>
            <a:off x="11854545" y="2381360"/>
            <a:ext cx="1389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2653892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8B5E2-77DE-0D43-A916-098502C4D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Anycast instead of DNS: </a:t>
            </a:r>
            <a:r>
              <a:rPr lang="en-US" dirty="0">
                <a:solidFill>
                  <a:schemeClr val="accent1"/>
                </a:solidFill>
              </a:rPr>
              <a:t>AWS Global Accelerator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216D6-D3F3-7542-B815-CE223F1F8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48" y="1614931"/>
            <a:ext cx="6169540" cy="5686282"/>
          </a:xfrm>
        </p:spPr>
        <p:txBody>
          <a:bodyPr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Uses AWS Global Network from Edge to Region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Client traffic ingresses via closest available Edge location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Route client to closest healthy endpoint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No DNS switchover required, same IP address globally</a:t>
            </a:r>
          </a:p>
          <a:p>
            <a:pPr marL="1645920" lvl="1">
              <a:buFont typeface="Arial" panose="020B0604020202020204" pitchFamily="34" charset="0"/>
              <a:buChar char="•"/>
            </a:pPr>
            <a:r>
              <a:rPr lang="en-US" sz="2800" dirty="0"/>
              <a:t>Static IP Anycast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0A50BB-52C0-B249-BA03-221550D3F32F}"/>
              </a:ext>
            </a:extLst>
          </p:cNvPr>
          <p:cNvSpPr/>
          <p:nvPr/>
        </p:nvSpPr>
        <p:spPr>
          <a:xfrm>
            <a:off x="6949438" y="3185446"/>
            <a:ext cx="7312662" cy="4298788"/>
          </a:xfrm>
          <a:prstGeom prst="rect">
            <a:avLst/>
          </a:prstGeom>
          <a:noFill/>
          <a:ln w="12700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rgbClr val="FAFAFA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0B0A3C0-FDE5-3544-9D70-1F4912A96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49439" y="3185446"/>
            <a:ext cx="330200" cy="330200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E753386D-26D1-1449-A534-1C79A36657A1}"/>
              </a:ext>
            </a:extLst>
          </p:cNvPr>
          <p:cNvGrpSpPr/>
          <p:nvPr/>
        </p:nvGrpSpPr>
        <p:grpSpPr>
          <a:xfrm>
            <a:off x="8034793" y="1160297"/>
            <a:ext cx="1337314" cy="879746"/>
            <a:chOff x="8276586" y="766174"/>
            <a:chExt cx="1337314" cy="879746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5E22D28-DF3D-BF4A-A8D6-9072B605D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8703450" y="766174"/>
              <a:ext cx="483586" cy="4699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1A7EB3-9B2B-C948-96FB-23BD1B1EE5ED}"/>
                </a:ext>
              </a:extLst>
            </p:cNvPr>
            <p:cNvSpPr txBox="1"/>
            <p:nvPr/>
          </p:nvSpPr>
          <p:spPr>
            <a:xfrm>
              <a:off x="8276586" y="1338143"/>
              <a:ext cx="13373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Users in US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1EED709-1013-BD42-9F1D-6ECC86E8F032}"/>
              </a:ext>
            </a:extLst>
          </p:cNvPr>
          <p:cNvGrpSpPr/>
          <p:nvPr/>
        </p:nvGrpSpPr>
        <p:grpSpPr>
          <a:xfrm>
            <a:off x="12715814" y="1145257"/>
            <a:ext cx="1546286" cy="879746"/>
            <a:chOff x="11709050" y="612285"/>
            <a:chExt cx="1546286" cy="879746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839684F-75E7-9F4E-A485-9132A2464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12240400" y="612285"/>
              <a:ext cx="483586" cy="4699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7C5F7B-25B7-C242-A493-B7B7B8416E34}"/>
                </a:ext>
              </a:extLst>
            </p:cNvPr>
            <p:cNvSpPr txBox="1"/>
            <p:nvPr/>
          </p:nvSpPr>
          <p:spPr>
            <a:xfrm>
              <a:off x="11709050" y="1184254"/>
              <a:ext cx="15462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Users in Europe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3E89B290-29E4-3C40-B93A-190891A3F382}"/>
              </a:ext>
            </a:extLst>
          </p:cNvPr>
          <p:cNvSpPr/>
          <p:nvPr/>
        </p:nvSpPr>
        <p:spPr>
          <a:xfrm>
            <a:off x="7451088" y="4969979"/>
            <a:ext cx="2988311" cy="2339983"/>
          </a:xfrm>
          <a:prstGeom prst="rect">
            <a:avLst/>
          </a:prstGeom>
          <a:noFill/>
          <a:ln w="127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chemeClr val="accent2"/>
                </a:solidFill>
              </a:rPr>
              <a:t>Region us-east-1 (N. Virginia)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E9693A0-2B73-AD46-98DE-59EA6F8C06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1089" y="4967319"/>
            <a:ext cx="330200" cy="3302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0CED739-0269-A84B-B173-DE14709FD5BE}"/>
              </a:ext>
            </a:extLst>
          </p:cNvPr>
          <p:cNvSpPr/>
          <p:nvPr/>
        </p:nvSpPr>
        <p:spPr>
          <a:xfrm>
            <a:off x="10988038" y="4969978"/>
            <a:ext cx="2988311" cy="2339983"/>
          </a:xfrm>
          <a:prstGeom prst="rect">
            <a:avLst/>
          </a:prstGeom>
          <a:noFill/>
          <a:ln w="127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chemeClr val="accent2"/>
                </a:solidFill>
              </a:rPr>
              <a:t>Region eu-west-1 (Ireland) 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59C3E67-6EA2-FE44-8DAF-C10E820440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88037" y="4967317"/>
            <a:ext cx="330200" cy="3302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82241354-92BA-D74D-8BCD-537D3E30500D}"/>
              </a:ext>
            </a:extLst>
          </p:cNvPr>
          <p:cNvGrpSpPr/>
          <p:nvPr/>
        </p:nvGrpSpPr>
        <p:grpSpPr>
          <a:xfrm>
            <a:off x="7552498" y="3309256"/>
            <a:ext cx="2301904" cy="802384"/>
            <a:chOff x="7552498" y="3149394"/>
            <a:chExt cx="2301904" cy="80238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C4A6EBE-2B67-AD4C-A180-B7631A49B463}"/>
                </a:ext>
              </a:extLst>
            </p:cNvPr>
            <p:cNvSpPr txBox="1"/>
            <p:nvPr/>
          </p:nvSpPr>
          <p:spPr>
            <a:xfrm>
              <a:off x="7552498" y="3644001"/>
              <a:ext cx="2301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Edge location</a:t>
              </a: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298EB0CF-C745-1242-9E25-7D7E3592D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468500" y="3149394"/>
              <a:ext cx="469900" cy="4699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8957AD-4DB9-1444-8135-DFF430DED8C6}"/>
              </a:ext>
            </a:extLst>
          </p:cNvPr>
          <p:cNvGrpSpPr/>
          <p:nvPr/>
        </p:nvGrpSpPr>
        <p:grpSpPr>
          <a:xfrm>
            <a:off x="8188591" y="6522151"/>
            <a:ext cx="1513305" cy="698911"/>
            <a:chOff x="13141897" y="2052523"/>
            <a:chExt cx="1513305" cy="69891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3CB0A6-1C84-A248-A54F-FC0EDE353A3F}"/>
                </a:ext>
              </a:extLst>
            </p:cNvPr>
            <p:cNvSpPr txBox="1"/>
            <p:nvPr/>
          </p:nvSpPr>
          <p:spPr>
            <a:xfrm>
              <a:off x="13141897" y="2443657"/>
              <a:ext cx="15133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Service</a:t>
              </a: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FD7164EF-3AA7-D949-9097-FED25DD4E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3663599" y="2052523"/>
              <a:ext cx="469900" cy="4699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5CF0074-96AC-DA40-8E75-4EA2462D53D9}"/>
              </a:ext>
            </a:extLst>
          </p:cNvPr>
          <p:cNvGrpSpPr/>
          <p:nvPr/>
        </p:nvGrpSpPr>
        <p:grpSpPr>
          <a:xfrm>
            <a:off x="7794291" y="5415001"/>
            <a:ext cx="2301904" cy="1018977"/>
            <a:chOff x="11441545" y="1908041"/>
            <a:chExt cx="2301904" cy="10189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ADD4D04-26CD-AF4C-ACAA-9639636591C3}"/>
                </a:ext>
              </a:extLst>
            </p:cNvPr>
            <p:cNvSpPr txBox="1"/>
            <p:nvPr/>
          </p:nvSpPr>
          <p:spPr>
            <a:xfrm>
              <a:off x="11441545" y="2619241"/>
              <a:ext cx="2301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Elastic Load Balancer</a:t>
              </a: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1EAB05C0-7DAC-1C4B-ADF9-460361550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2236897" y="1908041"/>
              <a:ext cx="711200" cy="7112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B6EB461-432D-6948-8B0C-4595B5F8BE83}"/>
              </a:ext>
            </a:extLst>
          </p:cNvPr>
          <p:cNvGrpSpPr/>
          <p:nvPr/>
        </p:nvGrpSpPr>
        <p:grpSpPr>
          <a:xfrm>
            <a:off x="11725541" y="6522151"/>
            <a:ext cx="1513305" cy="698911"/>
            <a:chOff x="13141897" y="2052523"/>
            <a:chExt cx="1513305" cy="69891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49F1034-31AA-224E-BEC3-AA42ECDDCCC6}"/>
                </a:ext>
              </a:extLst>
            </p:cNvPr>
            <p:cNvSpPr txBox="1"/>
            <p:nvPr/>
          </p:nvSpPr>
          <p:spPr>
            <a:xfrm>
              <a:off x="13141897" y="2443657"/>
              <a:ext cx="15133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Service</a:t>
              </a:r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2DD973F5-DF1B-F64D-BA99-675B04F8D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3663599" y="2052523"/>
              <a:ext cx="469900" cy="4699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4249BC0-FD30-D247-B062-D5B52477C209}"/>
              </a:ext>
            </a:extLst>
          </p:cNvPr>
          <p:cNvGrpSpPr/>
          <p:nvPr/>
        </p:nvGrpSpPr>
        <p:grpSpPr>
          <a:xfrm>
            <a:off x="11331241" y="5415001"/>
            <a:ext cx="2301904" cy="1018977"/>
            <a:chOff x="11441545" y="1908041"/>
            <a:chExt cx="2301904" cy="101897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CFF3DA6-9BC5-8046-A76B-F2F305DA5831}"/>
                </a:ext>
              </a:extLst>
            </p:cNvPr>
            <p:cNvSpPr txBox="1"/>
            <p:nvPr/>
          </p:nvSpPr>
          <p:spPr>
            <a:xfrm>
              <a:off x="11441545" y="2619241"/>
              <a:ext cx="2301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Elastic Load Balancer</a:t>
              </a:r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50B4601D-654C-B149-8550-074E7D1BE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2236897" y="1908041"/>
              <a:ext cx="711200" cy="7112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7DA2ABD-A2BA-A847-83DF-D00D864E13B2}"/>
              </a:ext>
            </a:extLst>
          </p:cNvPr>
          <p:cNvGrpSpPr/>
          <p:nvPr/>
        </p:nvGrpSpPr>
        <p:grpSpPr>
          <a:xfrm>
            <a:off x="9148110" y="3309256"/>
            <a:ext cx="2301904" cy="802384"/>
            <a:chOff x="7552498" y="3149394"/>
            <a:chExt cx="2301904" cy="80238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B20301-D5DD-B343-BAD5-5B410F35E110}"/>
                </a:ext>
              </a:extLst>
            </p:cNvPr>
            <p:cNvSpPr txBox="1"/>
            <p:nvPr/>
          </p:nvSpPr>
          <p:spPr>
            <a:xfrm>
              <a:off x="7552498" y="3644001"/>
              <a:ext cx="2301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Edge location</a:t>
              </a:r>
            </a:p>
          </p:txBody>
        </p:sp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5B5FC572-5E67-CE45-8EA9-71A962418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468500" y="3149394"/>
              <a:ext cx="469900" cy="46990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F34D289-09E8-7D42-8AE0-39A1A8D594D6}"/>
              </a:ext>
            </a:extLst>
          </p:cNvPr>
          <p:cNvGrpSpPr/>
          <p:nvPr/>
        </p:nvGrpSpPr>
        <p:grpSpPr>
          <a:xfrm>
            <a:off x="10743722" y="3309256"/>
            <a:ext cx="2301904" cy="802384"/>
            <a:chOff x="7552498" y="3149394"/>
            <a:chExt cx="2301904" cy="802384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15BF8B6-A5FC-A144-B93D-CECABD463BC5}"/>
                </a:ext>
              </a:extLst>
            </p:cNvPr>
            <p:cNvSpPr txBox="1"/>
            <p:nvPr/>
          </p:nvSpPr>
          <p:spPr>
            <a:xfrm>
              <a:off x="7552498" y="3644001"/>
              <a:ext cx="2301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Edge location</a:t>
              </a:r>
            </a:p>
          </p:txBody>
        </p:sp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A98FC15A-1850-954E-A428-650BE209A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468500" y="3149394"/>
              <a:ext cx="469900" cy="4699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E79D126-77D9-0143-9468-6DAE80C3F01E}"/>
              </a:ext>
            </a:extLst>
          </p:cNvPr>
          <p:cNvGrpSpPr/>
          <p:nvPr/>
        </p:nvGrpSpPr>
        <p:grpSpPr>
          <a:xfrm>
            <a:off x="12339334" y="3080656"/>
            <a:ext cx="2301904" cy="802384"/>
            <a:chOff x="7552498" y="3149394"/>
            <a:chExt cx="2301904" cy="80238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AC26BA6-6313-F44F-8889-6E9EDD60CA97}"/>
                </a:ext>
              </a:extLst>
            </p:cNvPr>
            <p:cNvSpPr txBox="1"/>
            <p:nvPr/>
          </p:nvSpPr>
          <p:spPr>
            <a:xfrm>
              <a:off x="7552498" y="3644001"/>
              <a:ext cx="2301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Edge location</a:t>
              </a:r>
            </a:p>
          </p:txBody>
        </p:sp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FB736BD7-F5DC-9840-854E-A610372F1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468500" y="3149394"/>
              <a:ext cx="469900" cy="4699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106F052-9999-E945-8623-EE0436AA3A36}"/>
              </a:ext>
            </a:extLst>
          </p:cNvPr>
          <p:cNvGrpSpPr/>
          <p:nvPr/>
        </p:nvGrpSpPr>
        <p:grpSpPr>
          <a:xfrm>
            <a:off x="9619917" y="2124044"/>
            <a:ext cx="2301904" cy="1061402"/>
            <a:chOff x="8981486" y="1240692"/>
            <a:chExt cx="2301904" cy="106140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B263CA7-979B-664C-8911-53E770736F8D}"/>
                </a:ext>
              </a:extLst>
            </p:cNvPr>
            <p:cNvSpPr txBox="1"/>
            <p:nvPr/>
          </p:nvSpPr>
          <p:spPr>
            <a:xfrm>
              <a:off x="8981486" y="1994317"/>
              <a:ext cx="2301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AWS Global Accelerator</a:t>
              </a:r>
            </a:p>
          </p:txBody>
        </p:sp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ED8F6A55-30BE-534C-B061-46302C02D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776838" y="1240692"/>
              <a:ext cx="711200" cy="711200"/>
            </a:xfrm>
            <a:prstGeom prst="rect">
              <a:avLst/>
            </a:prstGeom>
          </p:spPr>
        </p:pic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76D88A0-4EC4-4746-B139-D877B934DE2A}"/>
              </a:ext>
            </a:extLst>
          </p:cNvPr>
          <p:cNvCxnSpPr>
            <a:cxnSpLocks/>
            <a:stCxn id="8" idx="2"/>
            <a:endCxn id="17" idx="0"/>
          </p:cNvCxnSpPr>
          <p:nvPr/>
        </p:nvCxnSpPr>
        <p:spPr>
          <a:xfrm>
            <a:off x="8703450" y="2040043"/>
            <a:ext cx="0" cy="1269213"/>
          </a:xfrm>
          <a:prstGeom prst="straightConnector1">
            <a:avLst/>
          </a:prstGeom>
          <a:ln w="12700">
            <a:solidFill>
              <a:srgbClr val="8FA7C4"/>
            </a:solidFill>
            <a:prstDash val="solid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74F7118-54FD-C149-B877-3FF1B1E35EA0}"/>
              </a:ext>
            </a:extLst>
          </p:cNvPr>
          <p:cNvSpPr txBox="1"/>
          <p:nvPr/>
        </p:nvSpPr>
        <p:spPr>
          <a:xfrm>
            <a:off x="6881232" y="2036044"/>
            <a:ext cx="1823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www.example.com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IP: 198.51.100.2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B0B59F0-4301-BD43-9E3F-84BDC2083995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8703450" y="4111640"/>
            <a:ext cx="2237598" cy="871214"/>
          </a:xfrm>
          <a:prstGeom prst="straightConnector1">
            <a:avLst/>
          </a:prstGeom>
          <a:ln w="12700">
            <a:solidFill>
              <a:srgbClr val="8FA7C4"/>
            </a:solidFill>
            <a:prstDash val="dash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826664A-BD2A-3F47-8005-FD4A5CC41F2F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8703450" y="4111640"/>
            <a:ext cx="6843" cy="823738"/>
          </a:xfrm>
          <a:prstGeom prst="straightConnector1">
            <a:avLst/>
          </a:prstGeom>
          <a:ln w="12700">
            <a:solidFill>
              <a:srgbClr val="8FA7C4"/>
            </a:solidFill>
            <a:prstDash val="solid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314625D-4026-7542-A3B7-EE41A98F5B61}"/>
              </a:ext>
            </a:extLst>
          </p:cNvPr>
          <p:cNvCxnSpPr>
            <a:cxnSpLocks/>
          </p:cNvCxnSpPr>
          <p:nvPr/>
        </p:nvCxnSpPr>
        <p:spPr>
          <a:xfrm>
            <a:off x="13490286" y="4111640"/>
            <a:ext cx="0" cy="823738"/>
          </a:xfrm>
          <a:prstGeom prst="straightConnector1">
            <a:avLst/>
          </a:prstGeom>
          <a:ln w="12700">
            <a:solidFill>
              <a:srgbClr val="8FA7C4"/>
            </a:solidFill>
            <a:prstDash val="solid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CB7F3A5-2C4D-7A4E-A481-73D29A3325F2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3488957" y="2025003"/>
            <a:ext cx="1329" cy="1580419"/>
          </a:xfrm>
          <a:prstGeom prst="straightConnector1">
            <a:avLst/>
          </a:prstGeom>
          <a:ln w="12700">
            <a:solidFill>
              <a:srgbClr val="8FA7C4"/>
            </a:solidFill>
            <a:prstDash val="solid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3560E79F-555A-9E41-B74B-26CC9914DB45}"/>
              </a:ext>
            </a:extLst>
          </p:cNvPr>
          <p:cNvSpPr txBox="1"/>
          <p:nvPr/>
        </p:nvSpPr>
        <p:spPr>
          <a:xfrm>
            <a:off x="11659724" y="2036044"/>
            <a:ext cx="1823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www.example.com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IP: 198.51.100.2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0FED0C6-F3EF-154B-A91E-B68BB6652D4B}"/>
              </a:ext>
            </a:extLst>
          </p:cNvPr>
          <p:cNvCxnSpPr>
            <a:cxnSpLocks/>
          </p:cNvCxnSpPr>
          <p:nvPr/>
        </p:nvCxnSpPr>
        <p:spPr>
          <a:xfrm flipH="1">
            <a:off x="10464304" y="4111640"/>
            <a:ext cx="3025982" cy="880036"/>
          </a:xfrm>
          <a:prstGeom prst="straightConnector1">
            <a:avLst/>
          </a:prstGeom>
          <a:ln w="12700">
            <a:solidFill>
              <a:srgbClr val="8FA7C4"/>
            </a:solidFill>
            <a:prstDash val="dash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670C11BB-F768-B943-B7C2-26DAC8582D99}"/>
              </a:ext>
            </a:extLst>
          </p:cNvPr>
          <p:cNvSpPr txBox="1"/>
          <p:nvPr/>
        </p:nvSpPr>
        <p:spPr>
          <a:xfrm>
            <a:off x="9953721" y="4411197"/>
            <a:ext cx="1823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Redundant path</a:t>
            </a:r>
          </a:p>
        </p:txBody>
      </p:sp>
    </p:spTree>
    <p:extLst>
      <p:ext uri="{BB962C8B-B14F-4D97-AF65-F5344CB8AC3E}">
        <p14:creationId xmlns:p14="http://schemas.microsoft.com/office/powerpoint/2010/main" val="247402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76E7-3EFA-C047-94C2-73ED460D0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490F9-E642-804B-85F4-D5D9BC53F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IPv6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Egress-only Internet Gateway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VPC flow logs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Elastic Network Interfaces (ENI)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Instance types and Bandwidth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389672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50ABBC1-0311-CA45-A2B1-E93642B92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207" y="3370716"/>
            <a:ext cx="12435840" cy="1488168"/>
          </a:xfrm>
        </p:spPr>
        <p:txBody>
          <a:bodyPr/>
          <a:lstStyle/>
          <a:p>
            <a:r>
              <a:rPr lang="en-US" sz="7360" b="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225597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>
            <a:extLst>
              <a:ext uri="{FF2B5EF4-FFF2-40B4-BE49-F238E27FC236}">
                <a16:creationId xmlns:a16="http://schemas.microsoft.com/office/drawing/2014/main" id="{A01872D5-4E3E-5A46-AF3C-08F74A7B8911}"/>
              </a:ext>
            </a:extLst>
          </p:cNvPr>
          <p:cNvSpPr/>
          <p:nvPr/>
        </p:nvSpPr>
        <p:spPr>
          <a:xfrm>
            <a:off x="7623176" y="4820828"/>
            <a:ext cx="2177440" cy="1540016"/>
          </a:xfrm>
          <a:prstGeom prst="rect">
            <a:avLst/>
          </a:prstGeom>
          <a:solidFill>
            <a:schemeClr val="accent4">
              <a:lumMod val="20000"/>
              <a:lumOff val="80000"/>
              <a:alpha val="1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1325" tIns="73152" rIns="146304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40" dirty="0">
                <a:solidFill>
                  <a:schemeClr val="accent2"/>
                </a:solidFill>
              </a:rPr>
              <a:t>Subnet A2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258E95AE-0F38-1D46-8822-2B5D4FA7F651}"/>
              </a:ext>
            </a:extLst>
          </p:cNvPr>
          <p:cNvSpPr/>
          <p:nvPr/>
        </p:nvSpPr>
        <p:spPr>
          <a:xfrm>
            <a:off x="10741472" y="4820828"/>
            <a:ext cx="2177440" cy="1540016"/>
          </a:xfrm>
          <a:prstGeom prst="rect">
            <a:avLst/>
          </a:prstGeom>
          <a:solidFill>
            <a:schemeClr val="accent4">
              <a:lumMod val="20000"/>
              <a:lumOff val="80000"/>
              <a:alpha val="1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1325" tIns="73152" rIns="146304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40" dirty="0">
                <a:solidFill>
                  <a:schemeClr val="accent2"/>
                </a:solidFill>
              </a:rPr>
              <a:t>Subnet B2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90A5DE-B961-8D47-8826-C1A7750169AB}"/>
              </a:ext>
            </a:extLst>
          </p:cNvPr>
          <p:cNvSpPr txBox="1"/>
          <p:nvPr/>
        </p:nvSpPr>
        <p:spPr>
          <a:xfrm>
            <a:off x="11018432" y="5650946"/>
            <a:ext cx="1936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4E7595-EAC6-134C-968C-0B9118C34B73}"/>
              </a:ext>
            </a:extLst>
          </p:cNvPr>
          <p:cNvSpPr txBox="1"/>
          <p:nvPr/>
        </p:nvSpPr>
        <p:spPr>
          <a:xfrm>
            <a:off x="7686196" y="5650946"/>
            <a:ext cx="1936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EE6951-4E2E-094C-9D0B-B4BC90EFBB3F}"/>
              </a:ext>
            </a:extLst>
          </p:cNvPr>
          <p:cNvSpPr/>
          <p:nvPr/>
        </p:nvSpPr>
        <p:spPr>
          <a:xfrm>
            <a:off x="6310163" y="1547106"/>
            <a:ext cx="7594895" cy="5708948"/>
          </a:xfrm>
          <a:prstGeom prst="rect">
            <a:avLst/>
          </a:prstGeom>
          <a:noFill/>
          <a:ln w="12700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rgbClr val="FAFAFA"/>
                </a:solidFill>
              </a:rPr>
              <a:t> US-EAST-1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59B6ACC-1169-E048-9D41-ECD7EBD82C7D}"/>
              </a:ext>
            </a:extLst>
          </p:cNvPr>
          <p:cNvSpPr/>
          <p:nvPr/>
        </p:nvSpPr>
        <p:spPr>
          <a:xfrm>
            <a:off x="6822740" y="2257062"/>
            <a:ext cx="6678577" cy="4592045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6000" tIns="115200" rIns="146304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40" dirty="0">
                <a:ln w="0"/>
                <a:solidFill>
                  <a:schemeClr val="accent4"/>
                </a:solidFill>
              </a:rPr>
              <a:t>VPC</a:t>
            </a:r>
          </a:p>
        </p:txBody>
      </p:sp>
      <p:pic>
        <p:nvPicPr>
          <p:cNvPr id="116" name="Graphic 115">
            <a:extLst>
              <a:ext uri="{FF2B5EF4-FFF2-40B4-BE49-F238E27FC236}">
                <a16:creationId xmlns:a16="http://schemas.microsoft.com/office/drawing/2014/main" id="{5D6F21D0-47AF-D942-87E4-F9E0369DC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24633" y="2257063"/>
            <a:ext cx="384047" cy="350491"/>
          </a:xfrm>
          <a:prstGeom prst="rect">
            <a:avLst/>
          </a:prstGeom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9F9F232D-C07F-A34E-82B6-EDA642632A2F}"/>
              </a:ext>
            </a:extLst>
          </p:cNvPr>
          <p:cNvSpPr/>
          <p:nvPr/>
        </p:nvSpPr>
        <p:spPr>
          <a:xfrm>
            <a:off x="7411737" y="2716341"/>
            <a:ext cx="2600317" cy="3786110"/>
          </a:xfrm>
          <a:prstGeom prst="rect">
            <a:avLst/>
          </a:prstGeom>
          <a:noFill/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304" tIns="146304" rIns="146304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40" dirty="0">
                <a:solidFill>
                  <a:schemeClr val="accent2"/>
                </a:solidFill>
              </a:rPr>
              <a:t>Availability Zone A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BA7128A1-3DF4-C24C-BA83-184D2A8C0E69}"/>
              </a:ext>
            </a:extLst>
          </p:cNvPr>
          <p:cNvSpPr/>
          <p:nvPr/>
        </p:nvSpPr>
        <p:spPr>
          <a:xfrm>
            <a:off x="10530034" y="2716341"/>
            <a:ext cx="2600317" cy="3786110"/>
          </a:xfrm>
          <a:prstGeom prst="rect">
            <a:avLst/>
          </a:prstGeom>
          <a:noFill/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304" tIns="146304" rIns="146304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40" dirty="0">
                <a:solidFill>
                  <a:schemeClr val="accent2"/>
                </a:solidFill>
              </a:rPr>
              <a:t>Availability Zone B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3C9C127-36D7-CE47-9FBF-69C425F6C405}"/>
              </a:ext>
            </a:extLst>
          </p:cNvPr>
          <p:cNvSpPr/>
          <p:nvPr/>
        </p:nvSpPr>
        <p:spPr>
          <a:xfrm>
            <a:off x="7623176" y="3174664"/>
            <a:ext cx="2177440" cy="1540016"/>
          </a:xfrm>
          <a:prstGeom prst="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1325" tIns="73152" rIns="146304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40" dirty="0">
                <a:solidFill>
                  <a:schemeClr val="accent4"/>
                </a:solidFill>
              </a:rPr>
              <a:t>Subnet A1</a:t>
            </a:r>
          </a:p>
        </p:txBody>
      </p:sp>
      <p:pic>
        <p:nvPicPr>
          <p:cNvPr id="121" name="Graphic 120">
            <a:extLst>
              <a:ext uri="{FF2B5EF4-FFF2-40B4-BE49-F238E27FC236}">
                <a16:creationId xmlns:a16="http://schemas.microsoft.com/office/drawing/2014/main" id="{F80A2686-5E00-F847-9DC0-7E182F96A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3176" y="4820827"/>
            <a:ext cx="319055" cy="291178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F198D3A7-1754-464A-A2F4-A6AA7EA5E7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23176" y="3174663"/>
            <a:ext cx="319055" cy="291178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171A2A1C-AF43-604E-B8F1-919AB84888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41472" y="4820827"/>
            <a:ext cx="319055" cy="291178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5CCBEB35-DA86-8B4D-90D1-F64B6B820366}"/>
              </a:ext>
            </a:extLst>
          </p:cNvPr>
          <p:cNvSpPr/>
          <p:nvPr/>
        </p:nvSpPr>
        <p:spPr>
          <a:xfrm>
            <a:off x="10741472" y="3174664"/>
            <a:ext cx="2177440" cy="1540016"/>
          </a:xfrm>
          <a:prstGeom prst="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1325" tIns="73152" rIns="146304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40" dirty="0">
                <a:solidFill>
                  <a:schemeClr val="accent4"/>
                </a:solidFill>
              </a:rPr>
              <a:t>Subnet B1</a:t>
            </a:r>
          </a:p>
        </p:txBody>
      </p:sp>
      <p:pic>
        <p:nvPicPr>
          <p:cNvPr id="126" name="Graphic 125">
            <a:extLst>
              <a:ext uri="{FF2B5EF4-FFF2-40B4-BE49-F238E27FC236}">
                <a16:creationId xmlns:a16="http://schemas.microsoft.com/office/drawing/2014/main" id="{0C14A9EE-66A4-FD42-95F3-134EBCB3C4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41472" y="3174663"/>
            <a:ext cx="319055" cy="291178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60F880A4-7938-3A43-A634-29DC6F197149}"/>
              </a:ext>
            </a:extLst>
          </p:cNvPr>
          <p:cNvSpPr txBox="1"/>
          <p:nvPr/>
        </p:nvSpPr>
        <p:spPr>
          <a:xfrm>
            <a:off x="7685310" y="4385649"/>
            <a:ext cx="205317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40" dirty="0">
                <a:solidFill>
                  <a:schemeClr val="bg1"/>
                </a:solidFill>
              </a:rPr>
              <a:t>10.0.0.0/24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D7C71CE-E8A1-C249-BC74-9D52E7FB09DA}"/>
              </a:ext>
            </a:extLst>
          </p:cNvPr>
          <p:cNvSpPr txBox="1"/>
          <p:nvPr/>
        </p:nvSpPr>
        <p:spPr>
          <a:xfrm>
            <a:off x="7685313" y="6053742"/>
            <a:ext cx="205317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40" dirty="0">
                <a:solidFill>
                  <a:schemeClr val="bg1"/>
                </a:solidFill>
              </a:rPr>
              <a:t>10.0.1.0/24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A3CBACF-1C20-7349-93A2-DE4DCE73EEBE}"/>
              </a:ext>
            </a:extLst>
          </p:cNvPr>
          <p:cNvSpPr txBox="1"/>
          <p:nvPr/>
        </p:nvSpPr>
        <p:spPr>
          <a:xfrm>
            <a:off x="10803611" y="4385649"/>
            <a:ext cx="205317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40" dirty="0">
                <a:solidFill>
                  <a:schemeClr val="bg1"/>
                </a:solidFill>
              </a:rPr>
              <a:t>10.0.2.0/24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F8BB606-1C06-3749-B491-2EF1BAB14176}"/>
              </a:ext>
            </a:extLst>
          </p:cNvPr>
          <p:cNvSpPr txBox="1"/>
          <p:nvPr/>
        </p:nvSpPr>
        <p:spPr>
          <a:xfrm>
            <a:off x="10787707" y="6053742"/>
            <a:ext cx="205317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40" dirty="0">
                <a:solidFill>
                  <a:schemeClr val="bg1"/>
                </a:solidFill>
              </a:rPr>
              <a:t>10.0.3.0/24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CEE237F5-F3BA-1747-8A28-69C42FE9F628}"/>
              </a:ext>
            </a:extLst>
          </p:cNvPr>
          <p:cNvSpPr txBox="1"/>
          <p:nvPr/>
        </p:nvSpPr>
        <p:spPr>
          <a:xfrm>
            <a:off x="9230622" y="2322689"/>
            <a:ext cx="205317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40" dirty="0">
                <a:solidFill>
                  <a:schemeClr val="bg1"/>
                </a:solidFill>
              </a:rPr>
              <a:t>10.0.0.0/16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2018F3-76F0-614F-8E10-A6BF79E5F062}"/>
              </a:ext>
            </a:extLst>
          </p:cNvPr>
          <p:cNvSpPr txBox="1"/>
          <p:nvPr/>
        </p:nvSpPr>
        <p:spPr>
          <a:xfrm>
            <a:off x="7686196" y="3995631"/>
            <a:ext cx="1936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AFAFA"/>
                </a:solidFill>
              </a:rPr>
              <a:t>Instance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167780-09FB-3E4C-A7A5-09FF50DE8ED3}"/>
              </a:ext>
            </a:extLst>
          </p:cNvPr>
          <p:cNvSpPr txBox="1"/>
          <p:nvPr/>
        </p:nvSpPr>
        <p:spPr>
          <a:xfrm>
            <a:off x="11018432" y="3995631"/>
            <a:ext cx="1936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257DF55F-19CC-D544-A5E1-279C46BE3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44549" y="3513226"/>
            <a:ext cx="419514" cy="41951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1497945F-7711-C840-A1BF-10E8D607B0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44549" y="5198407"/>
            <a:ext cx="419514" cy="41951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72E7B95F-13C2-5743-9110-6DE308B74E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50997" y="3513226"/>
            <a:ext cx="419514" cy="41951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0874F5AB-C4D2-A74D-A4DF-A8440D165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50997" y="5198407"/>
            <a:ext cx="419514" cy="419514"/>
          </a:xfrm>
          <a:prstGeom prst="rect">
            <a:avLst/>
          </a:prstGeom>
        </p:spPr>
      </p:pic>
      <p:grpSp>
        <p:nvGrpSpPr>
          <p:cNvPr id="141" name="Group 140">
            <a:extLst>
              <a:ext uri="{FF2B5EF4-FFF2-40B4-BE49-F238E27FC236}">
                <a16:creationId xmlns:a16="http://schemas.microsoft.com/office/drawing/2014/main" id="{804EFD03-A0C4-C74E-BC82-B1924E1122D5}"/>
              </a:ext>
            </a:extLst>
          </p:cNvPr>
          <p:cNvGrpSpPr/>
          <p:nvPr/>
        </p:nvGrpSpPr>
        <p:grpSpPr>
          <a:xfrm>
            <a:off x="412155" y="1274689"/>
            <a:ext cx="5356186" cy="1944246"/>
            <a:chOff x="412155" y="574982"/>
            <a:chExt cx="5356185" cy="1944246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3BB00134-A8CA-C142-916D-787C1D2865DE}"/>
                </a:ext>
              </a:extLst>
            </p:cNvPr>
            <p:cNvGrpSpPr/>
            <p:nvPr/>
          </p:nvGrpSpPr>
          <p:grpSpPr>
            <a:xfrm>
              <a:off x="412155" y="574982"/>
              <a:ext cx="5356185" cy="1944246"/>
              <a:chOff x="454203" y="2900568"/>
              <a:chExt cx="13673278" cy="4963274"/>
            </a:xfrm>
          </p:grpSpPr>
          <p:sp>
            <p:nvSpPr>
              <p:cNvPr id="145" name="Shape 966">
                <a:extLst>
                  <a:ext uri="{FF2B5EF4-FFF2-40B4-BE49-F238E27FC236}">
                    <a16:creationId xmlns:a16="http://schemas.microsoft.com/office/drawing/2014/main" id="{0D0FC3DF-0FF9-7941-85A6-5FA4AD3C4EC1}"/>
                  </a:ext>
                </a:extLst>
              </p:cNvPr>
              <p:cNvSpPr/>
              <p:nvPr/>
            </p:nvSpPr>
            <p:spPr>
              <a:xfrm>
                <a:off x="454203" y="2900568"/>
                <a:ext cx="13673278" cy="4963274"/>
              </a:xfrm>
              <a:prstGeom prst="rect">
                <a:avLst/>
              </a:prstGeom>
              <a:solidFill>
                <a:srgbClr val="282828"/>
              </a:solidFill>
              <a:ln w="25400">
                <a:solidFill>
                  <a:schemeClr val="tx1"/>
                </a:solidFill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81212" tIns="81212" rIns="81212" bIns="81212" anchor="ctr"/>
              <a:lstStyle>
                <a:lvl1pPr>
                  <a:defRPr sz="3600">
                    <a:latin typeface="+mn-lt"/>
                    <a:ea typeface="+mn-ea"/>
                    <a:cs typeface="+mn-cs"/>
                    <a:sym typeface="Helvetica Light"/>
                  </a:defRPr>
                </a:lvl1pPr>
              </a:lstStyle>
              <a:p>
                <a:pPr algn="ctr" defTabSz="1097252"/>
                <a:r>
                  <a:rPr sz="4320" dirty="0">
                    <a:ln w="0"/>
                    <a:solidFill>
                      <a:prstClr val="white"/>
                    </a:solidFill>
                    <a:effectLst>
                      <a:outerShdw blurRad="38100" dist="1905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 </a:t>
                </a:r>
              </a:p>
            </p:txBody>
          </p:sp>
          <p:sp>
            <p:nvSpPr>
              <p:cNvPr id="146" name="Shape 967">
                <a:extLst>
                  <a:ext uri="{FF2B5EF4-FFF2-40B4-BE49-F238E27FC236}">
                    <a16:creationId xmlns:a16="http://schemas.microsoft.com/office/drawing/2014/main" id="{88079092-6815-B040-BE98-D55B17F604F9}"/>
                  </a:ext>
                </a:extLst>
              </p:cNvPr>
              <p:cNvSpPr/>
              <p:nvPr/>
            </p:nvSpPr>
            <p:spPr>
              <a:xfrm>
                <a:off x="572839" y="5387013"/>
                <a:ext cx="5774281" cy="5949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222" y="40"/>
                    </a:moveTo>
                    <a:lnTo>
                      <a:pt x="21600" y="0"/>
                    </a:lnTo>
                    <a:lnTo>
                      <a:pt x="13723" y="21600"/>
                    </a:lnTo>
                    <a:lnTo>
                      <a:pt x="0" y="21600"/>
                    </a:lnTo>
                    <a:lnTo>
                      <a:pt x="10222" y="40"/>
                    </a:ln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 w="38100" cap="flat">
                <a:solidFill>
                  <a:schemeClr val="tx2">
                    <a:alpha val="80000"/>
                  </a:schemeClr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81212" tIns="81212" rIns="81212" bIns="81212" numCol="1" anchor="ctr">
                <a:noAutofit/>
              </a:bodyPr>
              <a:lstStyle/>
              <a:p>
                <a:pPr defTabSz="1097252"/>
                <a:endParaRPr sz="432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7" name="Shape 968">
                <a:extLst>
                  <a:ext uri="{FF2B5EF4-FFF2-40B4-BE49-F238E27FC236}">
                    <a16:creationId xmlns:a16="http://schemas.microsoft.com/office/drawing/2014/main" id="{12F6A555-16D9-1D48-8642-8DEF9C4F3EA9}"/>
                  </a:ext>
                </a:extLst>
              </p:cNvPr>
              <p:cNvSpPr/>
              <p:nvPr/>
            </p:nvSpPr>
            <p:spPr>
              <a:xfrm>
                <a:off x="1437665" y="6600153"/>
                <a:ext cx="7735719" cy="8189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49" y="0"/>
                    </a:moveTo>
                    <a:lnTo>
                      <a:pt x="21600" y="49"/>
                    </a:lnTo>
                    <a:lnTo>
                      <a:pt x="16572" y="21600"/>
                    </a:lnTo>
                    <a:lnTo>
                      <a:pt x="0" y="21600"/>
                    </a:lnTo>
                    <a:lnTo>
                      <a:pt x="7849" y="0"/>
                    </a:ln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 w="38100" cap="flat">
                <a:solidFill>
                  <a:schemeClr val="tx2">
                    <a:alpha val="80000"/>
                  </a:schemeClr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81212" tIns="81212" rIns="81212" bIns="81212" numCol="1" anchor="ctr">
                <a:noAutofit/>
              </a:bodyPr>
              <a:lstStyle/>
              <a:p>
                <a:pPr defTabSz="1097252">
                  <a:defRPr sz="3600"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320" dirty="0">
                  <a:solidFill>
                    <a:prstClr val="white"/>
                  </a:solidFill>
                  <a:sym typeface="Helvetica Light"/>
                </a:endParaRPr>
              </a:p>
            </p:txBody>
          </p:sp>
          <p:sp>
            <p:nvSpPr>
              <p:cNvPr id="148" name="Shape 969">
                <a:extLst>
                  <a:ext uri="{FF2B5EF4-FFF2-40B4-BE49-F238E27FC236}">
                    <a16:creationId xmlns:a16="http://schemas.microsoft.com/office/drawing/2014/main" id="{4F117F07-1792-8A4F-99C6-06F8A88F1D53}"/>
                  </a:ext>
                </a:extLst>
              </p:cNvPr>
              <p:cNvSpPr/>
              <p:nvPr/>
            </p:nvSpPr>
            <p:spPr>
              <a:xfrm>
                <a:off x="8170739" y="5400312"/>
                <a:ext cx="5794550" cy="8741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730" y="34"/>
                    </a:moveTo>
                    <a:lnTo>
                      <a:pt x="21600" y="0"/>
                    </a:lnTo>
                    <a:lnTo>
                      <a:pt x="15851" y="21600"/>
                    </a:lnTo>
                    <a:lnTo>
                      <a:pt x="0" y="21265"/>
                    </a:lnTo>
                    <a:lnTo>
                      <a:pt x="8730" y="34"/>
                    </a:ln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 w="38100" cap="flat">
                <a:solidFill>
                  <a:schemeClr val="tx2">
                    <a:alpha val="80000"/>
                  </a:schemeClr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81212" tIns="81212" rIns="81212" bIns="81212" numCol="1" anchor="ctr">
                <a:noAutofit/>
              </a:bodyPr>
              <a:lstStyle/>
              <a:p>
                <a:pPr defTabSz="1097252"/>
                <a:endParaRPr sz="432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Shape 970">
                <a:extLst>
                  <a:ext uri="{FF2B5EF4-FFF2-40B4-BE49-F238E27FC236}">
                    <a16:creationId xmlns:a16="http://schemas.microsoft.com/office/drawing/2014/main" id="{38FFE54E-1862-6D41-8932-3D972913A433}"/>
                  </a:ext>
                </a:extLst>
              </p:cNvPr>
              <p:cNvSpPr/>
              <p:nvPr/>
            </p:nvSpPr>
            <p:spPr>
              <a:xfrm>
                <a:off x="3432859" y="4081054"/>
                <a:ext cx="3766624" cy="2361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306" y="97"/>
                    </a:moveTo>
                    <a:lnTo>
                      <a:pt x="21600" y="0"/>
                    </a:lnTo>
                    <a:lnTo>
                      <a:pt x="14434" y="21600"/>
                    </a:lnTo>
                    <a:lnTo>
                      <a:pt x="0" y="21600"/>
                    </a:lnTo>
                    <a:lnTo>
                      <a:pt x="9306" y="97"/>
                    </a:ln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 w="38100" cap="flat">
                <a:solidFill>
                  <a:schemeClr val="tx2">
                    <a:alpha val="80000"/>
                  </a:schemeClr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81212" tIns="81212" rIns="81212" bIns="81212" numCol="1" anchor="ctr">
                <a:noAutofit/>
              </a:bodyPr>
              <a:lstStyle/>
              <a:p>
                <a:pPr defTabSz="1097252"/>
                <a:endParaRPr sz="432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Shape 971">
                <a:extLst>
                  <a:ext uri="{FF2B5EF4-FFF2-40B4-BE49-F238E27FC236}">
                    <a16:creationId xmlns:a16="http://schemas.microsoft.com/office/drawing/2014/main" id="{98A46848-43B8-C946-9DBB-7C8F2065BAC0}"/>
                  </a:ext>
                </a:extLst>
              </p:cNvPr>
              <p:cNvSpPr/>
              <p:nvPr/>
            </p:nvSpPr>
            <p:spPr>
              <a:xfrm>
                <a:off x="7312826" y="4238132"/>
                <a:ext cx="4419835" cy="3844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586" y="10"/>
                    </a:moveTo>
                    <a:lnTo>
                      <a:pt x="21600" y="0"/>
                    </a:lnTo>
                    <a:lnTo>
                      <a:pt x="15544" y="21600"/>
                    </a:lnTo>
                    <a:lnTo>
                      <a:pt x="0" y="20927"/>
                    </a:lnTo>
                    <a:lnTo>
                      <a:pt x="7586" y="10"/>
                    </a:lnTo>
                    <a:close/>
                  </a:path>
                </a:pathLst>
              </a:custGeom>
              <a:solidFill>
                <a:schemeClr val="tx1">
                  <a:alpha val="7000"/>
                </a:schemeClr>
              </a:solidFill>
              <a:ln w="38100" cap="flat">
                <a:solidFill>
                  <a:schemeClr val="tx2">
                    <a:alpha val="80000"/>
                  </a:schemeClr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81212" tIns="81212" rIns="81212" bIns="81212" numCol="1" anchor="ctr">
                <a:noAutofit/>
              </a:bodyPr>
              <a:lstStyle/>
              <a:p>
                <a:pPr defTabSz="1097252"/>
                <a:endParaRPr sz="432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Shape 973">
                <a:extLst>
                  <a:ext uri="{FF2B5EF4-FFF2-40B4-BE49-F238E27FC236}">
                    <a16:creationId xmlns:a16="http://schemas.microsoft.com/office/drawing/2014/main" id="{D97B6CB2-5C63-8C4C-871B-793396031433}"/>
                  </a:ext>
                </a:extLst>
              </p:cNvPr>
              <p:cNvSpPr/>
              <p:nvPr/>
            </p:nvSpPr>
            <p:spPr>
              <a:xfrm>
                <a:off x="2070977" y="5582655"/>
                <a:ext cx="755034" cy="3268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9" y="4260"/>
                    </a:moveTo>
                    <a:lnTo>
                      <a:pt x="9574" y="0"/>
                    </a:lnTo>
                    <a:lnTo>
                      <a:pt x="21600" y="283"/>
                    </a:lnTo>
                    <a:lnTo>
                      <a:pt x="21526" y="16762"/>
                    </a:lnTo>
                    <a:lnTo>
                      <a:pt x="12835" y="21509"/>
                    </a:lnTo>
                    <a:lnTo>
                      <a:pt x="0" y="21600"/>
                    </a:lnTo>
                    <a:lnTo>
                      <a:pt x="129" y="4260"/>
                    </a:lnTo>
                    <a:close/>
                  </a:path>
                </a:pathLst>
              </a:custGeom>
              <a:solidFill>
                <a:srgbClr val="2828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81212" tIns="81212" rIns="81212" bIns="81212" numCol="1" anchor="ctr">
                <a:noAutofit/>
              </a:bodyPr>
              <a:lstStyle/>
              <a:p>
                <a:pPr defTabSz="1097252">
                  <a:defRPr sz="3600"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320" dirty="0">
                  <a:solidFill>
                    <a:prstClr val="white"/>
                  </a:solidFill>
                  <a:sym typeface="Helvetica Light"/>
                </a:endParaRPr>
              </a:p>
            </p:txBody>
          </p:sp>
          <p:sp>
            <p:nvSpPr>
              <p:cNvPr id="152" name="Shape 974">
                <a:extLst>
                  <a:ext uri="{FF2B5EF4-FFF2-40B4-BE49-F238E27FC236}">
                    <a16:creationId xmlns:a16="http://schemas.microsoft.com/office/drawing/2014/main" id="{660F8CFC-8CCB-FA45-BF73-11885B65F4FF}"/>
                  </a:ext>
                </a:extLst>
              </p:cNvPr>
              <p:cNvSpPr/>
              <p:nvPr/>
            </p:nvSpPr>
            <p:spPr>
              <a:xfrm>
                <a:off x="2983186" y="5597035"/>
                <a:ext cx="716150" cy="3065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6" y="4465"/>
                    </a:moveTo>
                    <a:lnTo>
                      <a:pt x="8301" y="181"/>
                    </a:lnTo>
                    <a:lnTo>
                      <a:pt x="21388" y="0"/>
                    </a:lnTo>
                    <a:lnTo>
                      <a:pt x="21600" y="16158"/>
                    </a:lnTo>
                    <a:lnTo>
                      <a:pt x="12995" y="21503"/>
                    </a:lnTo>
                    <a:lnTo>
                      <a:pt x="0" y="21600"/>
                    </a:lnTo>
                    <a:lnTo>
                      <a:pt x="136" y="4465"/>
                    </a:lnTo>
                    <a:close/>
                  </a:path>
                </a:pathLst>
              </a:custGeom>
              <a:solidFill>
                <a:srgbClr val="2828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81212" tIns="81212" rIns="81212" bIns="81212" numCol="1" anchor="ctr">
                <a:noAutofit/>
              </a:bodyPr>
              <a:lstStyle/>
              <a:p>
                <a:pPr defTabSz="1097252">
                  <a:defRPr sz="3600"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320" dirty="0">
                  <a:solidFill>
                    <a:prstClr val="white"/>
                  </a:solidFill>
                  <a:sym typeface="Helvetica Light"/>
                </a:endParaRPr>
              </a:p>
            </p:txBody>
          </p:sp>
          <p:sp>
            <p:nvSpPr>
              <p:cNvPr id="153" name="Shape 975">
                <a:extLst>
                  <a:ext uri="{FF2B5EF4-FFF2-40B4-BE49-F238E27FC236}">
                    <a16:creationId xmlns:a16="http://schemas.microsoft.com/office/drawing/2014/main" id="{6B83B313-17FF-C54D-8B24-08B73F5F2435}"/>
                  </a:ext>
                </a:extLst>
              </p:cNvPr>
              <p:cNvSpPr/>
              <p:nvPr/>
            </p:nvSpPr>
            <p:spPr>
              <a:xfrm>
                <a:off x="3856638" y="5562366"/>
                <a:ext cx="753953" cy="3282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4305"/>
                    </a:moveTo>
                    <a:lnTo>
                      <a:pt x="7756" y="304"/>
                    </a:lnTo>
                    <a:lnTo>
                      <a:pt x="21512" y="0"/>
                    </a:lnTo>
                    <a:lnTo>
                      <a:pt x="21600" y="16573"/>
                    </a:lnTo>
                    <a:lnTo>
                      <a:pt x="12948" y="21595"/>
                    </a:lnTo>
                    <a:lnTo>
                      <a:pt x="8" y="21600"/>
                    </a:lnTo>
                    <a:lnTo>
                      <a:pt x="0" y="4305"/>
                    </a:lnTo>
                    <a:close/>
                  </a:path>
                </a:pathLst>
              </a:custGeom>
              <a:solidFill>
                <a:srgbClr val="2828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81212" tIns="81212" rIns="81212" bIns="81212" numCol="1" anchor="ctr">
                <a:noAutofit/>
              </a:bodyPr>
              <a:lstStyle/>
              <a:p>
                <a:pPr defTabSz="1097252">
                  <a:defRPr sz="3600"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320" dirty="0">
                  <a:solidFill>
                    <a:prstClr val="white"/>
                  </a:solidFill>
                  <a:sym typeface="Helvetica Light"/>
                </a:endParaRPr>
              </a:p>
            </p:txBody>
          </p:sp>
          <p:sp>
            <p:nvSpPr>
              <p:cNvPr id="154" name="Shape 977">
                <a:extLst>
                  <a:ext uri="{FF2B5EF4-FFF2-40B4-BE49-F238E27FC236}">
                    <a16:creationId xmlns:a16="http://schemas.microsoft.com/office/drawing/2014/main" id="{1145FB83-BC4B-9743-9CE7-5403C35E29E1}"/>
                  </a:ext>
                </a:extLst>
              </p:cNvPr>
              <p:cNvSpPr/>
              <p:nvPr/>
            </p:nvSpPr>
            <p:spPr>
              <a:xfrm>
                <a:off x="4712942" y="5180570"/>
                <a:ext cx="1027516" cy="3631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4" y="1334"/>
                    </a:moveTo>
                    <a:lnTo>
                      <a:pt x="21526" y="0"/>
                    </a:lnTo>
                    <a:lnTo>
                      <a:pt x="21600" y="19672"/>
                    </a:lnTo>
                    <a:lnTo>
                      <a:pt x="18825" y="21461"/>
                    </a:lnTo>
                    <a:lnTo>
                      <a:pt x="0" y="21600"/>
                    </a:lnTo>
                    <a:lnTo>
                      <a:pt x="84" y="1334"/>
                    </a:lnTo>
                    <a:close/>
                  </a:path>
                </a:pathLst>
              </a:custGeom>
              <a:solidFill>
                <a:srgbClr val="282828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81212" tIns="81212" rIns="81212" bIns="81212" numCol="1" anchor="ctr">
                <a:noAutofit/>
              </a:bodyPr>
              <a:lstStyle/>
              <a:p>
                <a:pPr defTabSz="1097252">
                  <a:defRPr sz="3600"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320" dirty="0">
                  <a:solidFill>
                    <a:prstClr val="white"/>
                  </a:solidFill>
                  <a:sym typeface="Helvetica Light"/>
                </a:endParaRPr>
              </a:p>
            </p:txBody>
          </p:sp>
          <p:sp>
            <p:nvSpPr>
              <p:cNvPr id="155" name="Shape 978">
                <a:extLst>
                  <a:ext uri="{FF2B5EF4-FFF2-40B4-BE49-F238E27FC236}">
                    <a16:creationId xmlns:a16="http://schemas.microsoft.com/office/drawing/2014/main" id="{07757515-3C5A-B44B-AF47-4A8510A869BB}"/>
                  </a:ext>
                </a:extLst>
              </p:cNvPr>
              <p:cNvSpPr/>
              <p:nvPr/>
            </p:nvSpPr>
            <p:spPr>
              <a:xfrm>
                <a:off x="3750388" y="5192425"/>
                <a:ext cx="733261" cy="3456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8" y="0"/>
                    </a:moveTo>
                    <a:lnTo>
                      <a:pt x="21308" y="869"/>
                    </a:lnTo>
                    <a:lnTo>
                      <a:pt x="21600" y="14906"/>
                    </a:lnTo>
                    <a:lnTo>
                      <a:pt x="6176" y="21600"/>
                    </a:lnTo>
                    <a:lnTo>
                      <a:pt x="0" y="21289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282828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81212" tIns="81212" rIns="81212" bIns="81212" numCol="1" anchor="ctr">
                <a:noAutofit/>
              </a:bodyPr>
              <a:lstStyle/>
              <a:p>
                <a:pPr defTabSz="1097252">
                  <a:defRPr sz="3600"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320" dirty="0">
                  <a:solidFill>
                    <a:prstClr val="white"/>
                  </a:solidFill>
                  <a:sym typeface="Helvetica Light"/>
                </a:endParaRPr>
              </a:p>
            </p:txBody>
          </p:sp>
          <p:sp>
            <p:nvSpPr>
              <p:cNvPr id="156" name="Shape 979">
                <a:extLst>
                  <a:ext uri="{FF2B5EF4-FFF2-40B4-BE49-F238E27FC236}">
                    <a16:creationId xmlns:a16="http://schemas.microsoft.com/office/drawing/2014/main" id="{95A58F60-27B0-054D-9B52-AD548E754112}"/>
                  </a:ext>
                </a:extLst>
              </p:cNvPr>
              <p:cNvSpPr/>
              <p:nvPr/>
            </p:nvSpPr>
            <p:spPr>
              <a:xfrm>
                <a:off x="2955145" y="5200403"/>
                <a:ext cx="524565" cy="3406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5" y="0"/>
                    </a:moveTo>
                    <a:lnTo>
                      <a:pt x="21234" y="522"/>
                    </a:lnTo>
                    <a:lnTo>
                      <a:pt x="21600" y="20189"/>
                    </a:lnTo>
                    <a:lnTo>
                      <a:pt x="16900" y="21590"/>
                    </a:lnTo>
                    <a:lnTo>
                      <a:pt x="0" y="21600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282828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81212" tIns="81212" rIns="81212" bIns="81212" numCol="1" anchor="ctr">
                <a:noAutofit/>
              </a:bodyPr>
              <a:lstStyle/>
              <a:p>
                <a:pPr defTabSz="1097252">
                  <a:defRPr sz="3600"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320" dirty="0">
                  <a:solidFill>
                    <a:prstClr val="white"/>
                  </a:solidFill>
                  <a:sym typeface="Helvetica Light"/>
                </a:endParaRPr>
              </a:p>
            </p:txBody>
          </p:sp>
          <p:sp>
            <p:nvSpPr>
              <p:cNvPr id="157" name="Shape 980">
                <a:extLst>
                  <a:ext uri="{FF2B5EF4-FFF2-40B4-BE49-F238E27FC236}">
                    <a16:creationId xmlns:a16="http://schemas.microsoft.com/office/drawing/2014/main" id="{B94F86F5-8E58-E64A-B19B-AD2ED41B69A8}"/>
                  </a:ext>
                </a:extLst>
              </p:cNvPr>
              <p:cNvSpPr/>
              <p:nvPr/>
            </p:nvSpPr>
            <p:spPr>
              <a:xfrm>
                <a:off x="1101344" y="5583165"/>
                <a:ext cx="895363" cy="3406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6" y="0"/>
                    </a:moveTo>
                    <a:lnTo>
                      <a:pt x="10179" y="392"/>
                    </a:lnTo>
                    <a:lnTo>
                      <a:pt x="21600" y="14587"/>
                    </a:lnTo>
                    <a:lnTo>
                      <a:pt x="9901" y="21590"/>
                    </a:lnTo>
                    <a:lnTo>
                      <a:pt x="0" y="21600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282828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81212" tIns="81212" rIns="81212" bIns="81212" numCol="1" anchor="ctr">
                <a:noAutofit/>
              </a:bodyPr>
              <a:lstStyle/>
              <a:p>
                <a:pPr defTabSz="1097252">
                  <a:defRPr sz="3600"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320" dirty="0">
                  <a:solidFill>
                    <a:prstClr val="white"/>
                  </a:solidFill>
                  <a:sym typeface="Helvetica Light"/>
                </a:endParaRPr>
              </a:p>
            </p:txBody>
          </p:sp>
          <p:sp>
            <p:nvSpPr>
              <p:cNvPr id="158" name="Shape 981">
                <a:extLst>
                  <a:ext uri="{FF2B5EF4-FFF2-40B4-BE49-F238E27FC236}">
                    <a16:creationId xmlns:a16="http://schemas.microsoft.com/office/drawing/2014/main" id="{614221DD-68EC-5B4F-88D7-C8D7F97D48B3}"/>
                  </a:ext>
                </a:extLst>
              </p:cNvPr>
              <p:cNvSpPr/>
              <p:nvPr/>
            </p:nvSpPr>
            <p:spPr>
              <a:xfrm>
                <a:off x="1371489" y="5600645"/>
                <a:ext cx="641137" cy="2195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6521"/>
                    </a:moveTo>
                    <a:lnTo>
                      <a:pt x="21081" y="0"/>
                    </a:lnTo>
                    <a:lnTo>
                      <a:pt x="21600" y="21600"/>
                    </a:lnTo>
                    <a:lnTo>
                      <a:pt x="1662" y="21600"/>
                    </a:lnTo>
                    <a:lnTo>
                      <a:pt x="0" y="6521"/>
                    </a:lnTo>
                    <a:close/>
                  </a:path>
                </a:pathLst>
              </a:custGeom>
              <a:solidFill>
                <a:srgbClr val="282828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81212" tIns="81212" rIns="81212" bIns="81212" numCol="1" anchor="ctr">
                <a:noAutofit/>
              </a:bodyPr>
              <a:lstStyle/>
              <a:p>
                <a:pPr defTabSz="1097252">
                  <a:defRPr sz="3600"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320" dirty="0">
                  <a:solidFill>
                    <a:prstClr val="white"/>
                  </a:solidFill>
                  <a:sym typeface="Helvetica Light"/>
                </a:endParaRPr>
              </a:p>
            </p:txBody>
          </p:sp>
          <p:sp>
            <p:nvSpPr>
              <p:cNvPr id="159" name="Shape 983">
                <a:extLst>
                  <a:ext uri="{FF2B5EF4-FFF2-40B4-BE49-F238E27FC236}">
                    <a16:creationId xmlns:a16="http://schemas.microsoft.com/office/drawing/2014/main" id="{C23C2D4F-80ED-374D-AA24-F312097330DB}"/>
                  </a:ext>
                </a:extLst>
              </p:cNvPr>
              <p:cNvSpPr/>
              <p:nvPr/>
            </p:nvSpPr>
            <p:spPr>
              <a:xfrm>
                <a:off x="7507745" y="6461282"/>
                <a:ext cx="871725" cy="3891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974"/>
                    </a:moveTo>
                    <a:lnTo>
                      <a:pt x="76" y="21600"/>
                    </a:lnTo>
                    <a:lnTo>
                      <a:pt x="10153" y="21380"/>
                    </a:lnTo>
                    <a:lnTo>
                      <a:pt x="21600" y="10430"/>
                    </a:lnTo>
                    <a:lnTo>
                      <a:pt x="21566" y="0"/>
                    </a:lnTo>
                    <a:lnTo>
                      <a:pt x="0" y="1974"/>
                    </a:lnTo>
                    <a:close/>
                  </a:path>
                </a:pathLst>
              </a:custGeom>
              <a:solidFill>
                <a:srgbClr val="2828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81212" tIns="81212" rIns="81212" bIns="81212" numCol="1" anchor="ctr">
                <a:noAutofit/>
              </a:bodyPr>
              <a:lstStyle/>
              <a:p>
                <a:pPr defTabSz="1097252">
                  <a:defRPr sz="3600"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320" dirty="0">
                  <a:solidFill>
                    <a:prstClr val="white"/>
                  </a:solidFill>
                  <a:sym typeface="Helvetica Light"/>
                </a:endParaRPr>
              </a:p>
            </p:txBody>
          </p:sp>
          <p:sp>
            <p:nvSpPr>
              <p:cNvPr id="160" name="Shape 984">
                <a:extLst>
                  <a:ext uri="{FF2B5EF4-FFF2-40B4-BE49-F238E27FC236}">
                    <a16:creationId xmlns:a16="http://schemas.microsoft.com/office/drawing/2014/main" id="{4238CC9B-908B-F944-B1B7-52DC74DF8F49}"/>
                  </a:ext>
                </a:extLst>
              </p:cNvPr>
              <p:cNvSpPr/>
              <p:nvPr/>
            </p:nvSpPr>
            <p:spPr>
              <a:xfrm>
                <a:off x="6332954" y="6485492"/>
                <a:ext cx="860062" cy="3688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714"/>
                    </a:moveTo>
                    <a:lnTo>
                      <a:pt x="3" y="21600"/>
                    </a:lnTo>
                    <a:lnTo>
                      <a:pt x="9752" y="21368"/>
                    </a:lnTo>
                    <a:lnTo>
                      <a:pt x="21431" y="11380"/>
                    </a:lnTo>
                    <a:lnTo>
                      <a:pt x="21600" y="0"/>
                    </a:lnTo>
                    <a:lnTo>
                      <a:pt x="0" y="714"/>
                    </a:lnTo>
                    <a:close/>
                  </a:path>
                </a:pathLst>
              </a:custGeom>
              <a:solidFill>
                <a:srgbClr val="2828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81212" tIns="81212" rIns="81212" bIns="81212" numCol="1" anchor="ctr">
                <a:noAutofit/>
              </a:bodyPr>
              <a:lstStyle/>
              <a:p>
                <a:pPr defTabSz="1097252">
                  <a:defRPr sz="3600"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320" dirty="0">
                  <a:solidFill>
                    <a:prstClr val="white"/>
                  </a:solidFill>
                  <a:sym typeface="Helvetica Light"/>
                </a:endParaRPr>
              </a:p>
            </p:txBody>
          </p:sp>
          <p:sp>
            <p:nvSpPr>
              <p:cNvPr id="161" name="Shape 985">
                <a:extLst>
                  <a:ext uri="{FF2B5EF4-FFF2-40B4-BE49-F238E27FC236}">
                    <a16:creationId xmlns:a16="http://schemas.microsoft.com/office/drawing/2014/main" id="{C024DBE7-B7C9-1944-8023-804C24D731BC}"/>
                  </a:ext>
                </a:extLst>
              </p:cNvPr>
              <p:cNvSpPr/>
              <p:nvPr/>
            </p:nvSpPr>
            <p:spPr>
              <a:xfrm>
                <a:off x="5218416" y="6509387"/>
                <a:ext cx="819663" cy="343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635"/>
                    </a:moveTo>
                    <a:lnTo>
                      <a:pt x="21600" y="0"/>
                    </a:lnTo>
                    <a:lnTo>
                      <a:pt x="21580" y="16088"/>
                    </a:lnTo>
                    <a:lnTo>
                      <a:pt x="15351" y="21528"/>
                    </a:lnTo>
                    <a:lnTo>
                      <a:pt x="199" y="21600"/>
                    </a:lnTo>
                    <a:lnTo>
                      <a:pt x="0" y="2635"/>
                    </a:lnTo>
                    <a:close/>
                  </a:path>
                </a:pathLst>
              </a:custGeom>
              <a:solidFill>
                <a:srgbClr val="2828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81212" tIns="81212" rIns="81212" bIns="81212" numCol="1" anchor="ctr">
                <a:noAutofit/>
              </a:bodyPr>
              <a:lstStyle/>
              <a:p>
                <a:pPr defTabSz="1097252">
                  <a:defRPr sz="3600"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320" dirty="0">
                  <a:solidFill>
                    <a:prstClr val="white"/>
                  </a:solidFill>
                  <a:sym typeface="Helvetica Light"/>
                </a:endParaRPr>
              </a:p>
            </p:txBody>
          </p:sp>
          <p:sp>
            <p:nvSpPr>
              <p:cNvPr id="162" name="Shape 987">
                <a:extLst>
                  <a:ext uri="{FF2B5EF4-FFF2-40B4-BE49-F238E27FC236}">
                    <a16:creationId xmlns:a16="http://schemas.microsoft.com/office/drawing/2014/main" id="{48815E57-9672-D347-83DA-67A1FA8819B8}"/>
                  </a:ext>
                </a:extLst>
              </p:cNvPr>
              <p:cNvSpPr/>
              <p:nvPr/>
            </p:nvSpPr>
            <p:spPr>
              <a:xfrm>
                <a:off x="4081829" y="6517374"/>
                <a:ext cx="754726" cy="3494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46" y="5470"/>
                    </a:moveTo>
                    <a:lnTo>
                      <a:pt x="8422" y="199"/>
                    </a:lnTo>
                    <a:lnTo>
                      <a:pt x="21335" y="0"/>
                    </a:lnTo>
                    <a:lnTo>
                      <a:pt x="21600" y="15749"/>
                    </a:lnTo>
                    <a:lnTo>
                      <a:pt x="12999" y="21196"/>
                    </a:lnTo>
                    <a:lnTo>
                      <a:pt x="0" y="21600"/>
                    </a:lnTo>
                    <a:lnTo>
                      <a:pt x="246" y="5470"/>
                    </a:lnTo>
                    <a:close/>
                  </a:path>
                </a:pathLst>
              </a:custGeom>
              <a:solidFill>
                <a:srgbClr val="2828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81212" tIns="81212" rIns="81212" bIns="81212" numCol="1" anchor="ctr">
                <a:noAutofit/>
              </a:bodyPr>
              <a:lstStyle/>
              <a:p>
                <a:pPr defTabSz="1097252">
                  <a:defRPr sz="3600"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320" dirty="0">
                  <a:solidFill>
                    <a:prstClr val="white"/>
                  </a:solidFill>
                  <a:sym typeface="Helvetica Light"/>
                </a:endParaRPr>
              </a:p>
            </p:txBody>
          </p:sp>
          <p:sp>
            <p:nvSpPr>
              <p:cNvPr id="163" name="Shape 988">
                <a:extLst>
                  <a:ext uri="{FF2B5EF4-FFF2-40B4-BE49-F238E27FC236}">
                    <a16:creationId xmlns:a16="http://schemas.microsoft.com/office/drawing/2014/main" id="{8AE54E22-EF23-0A45-AC41-144C761A1FFE}"/>
                  </a:ext>
                </a:extLst>
              </p:cNvPr>
              <p:cNvSpPr/>
              <p:nvPr/>
            </p:nvSpPr>
            <p:spPr>
              <a:xfrm>
                <a:off x="4296001" y="6950610"/>
                <a:ext cx="755256" cy="352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5422"/>
                    </a:moveTo>
                    <a:lnTo>
                      <a:pt x="8170" y="198"/>
                    </a:lnTo>
                    <a:lnTo>
                      <a:pt x="21398" y="0"/>
                    </a:lnTo>
                    <a:lnTo>
                      <a:pt x="21600" y="15061"/>
                    </a:lnTo>
                    <a:lnTo>
                      <a:pt x="12743" y="21011"/>
                    </a:lnTo>
                    <a:lnTo>
                      <a:pt x="18" y="21600"/>
                    </a:lnTo>
                    <a:lnTo>
                      <a:pt x="0" y="5422"/>
                    </a:lnTo>
                    <a:close/>
                  </a:path>
                </a:pathLst>
              </a:custGeom>
              <a:solidFill>
                <a:srgbClr val="2828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81212" tIns="81212" rIns="81212" bIns="81212" numCol="1" anchor="ctr">
                <a:noAutofit/>
              </a:bodyPr>
              <a:lstStyle/>
              <a:p>
                <a:pPr defTabSz="1097252">
                  <a:defRPr sz="3600"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320" dirty="0">
                  <a:solidFill>
                    <a:prstClr val="white"/>
                  </a:solidFill>
                  <a:sym typeface="Helvetica Light"/>
                </a:endParaRPr>
              </a:p>
            </p:txBody>
          </p:sp>
          <p:sp>
            <p:nvSpPr>
              <p:cNvPr id="164" name="Shape 989">
                <a:extLst>
                  <a:ext uri="{FF2B5EF4-FFF2-40B4-BE49-F238E27FC236}">
                    <a16:creationId xmlns:a16="http://schemas.microsoft.com/office/drawing/2014/main" id="{EF880A85-6B24-4340-8C96-62C0753AC1D4}"/>
                  </a:ext>
                </a:extLst>
              </p:cNvPr>
              <p:cNvSpPr/>
              <p:nvPr/>
            </p:nvSpPr>
            <p:spPr>
              <a:xfrm>
                <a:off x="5430617" y="6926370"/>
                <a:ext cx="749337" cy="3578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5660"/>
                    </a:moveTo>
                    <a:lnTo>
                      <a:pt x="8234" y="512"/>
                    </a:lnTo>
                    <a:lnTo>
                      <a:pt x="21425" y="0"/>
                    </a:lnTo>
                    <a:lnTo>
                      <a:pt x="21600" y="14536"/>
                    </a:lnTo>
                    <a:lnTo>
                      <a:pt x="12844" y="21019"/>
                    </a:lnTo>
                    <a:lnTo>
                      <a:pt x="19" y="21600"/>
                    </a:lnTo>
                    <a:lnTo>
                      <a:pt x="0" y="5660"/>
                    </a:lnTo>
                    <a:close/>
                  </a:path>
                </a:pathLst>
              </a:custGeom>
              <a:solidFill>
                <a:srgbClr val="2828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81212" tIns="81212" rIns="81212" bIns="81212" numCol="1" anchor="ctr">
                <a:noAutofit/>
              </a:bodyPr>
              <a:lstStyle/>
              <a:p>
                <a:pPr defTabSz="1097252">
                  <a:defRPr sz="3600"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320" dirty="0">
                  <a:solidFill>
                    <a:prstClr val="white"/>
                  </a:solidFill>
                  <a:sym typeface="Helvetica Light"/>
                </a:endParaRPr>
              </a:p>
            </p:txBody>
          </p:sp>
          <p:sp>
            <p:nvSpPr>
              <p:cNvPr id="165" name="Shape 990">
                <a:extLst>
                  <a:ext uri="{FF2B5EF4-FFF2-40B4-BE49-F238E27FC236}">
                    <a16:creationId xmlns:a16="http://schemas.microsoft.com/office/drawing/2014/main" id="{004CA7C0-D593-AC48-830A-0063D029D4CA}"/>
                  </a:ext>
                </a:extLst>
              </p:cNvPr>
              <p:cNvSpPr/>
              <p:nvPr/>
            </p:nvSpPr>
            <p:spPr>
              <a:xfrm>
                <a:off x="6548450" y="6931568"/>
                <a:ext cx="749338" cy="3578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5660"/>
                    </a:moveTo>
                    <a:lnTo>
                      <a:pt x="8234" y="512"/>
                    </a:lnTo>
                    <a:lnTo>
                      <a:pt x="21425" y="0"/>
                    </a:lnTo>
                    <a:lnTo>
                      <a:pt x="21600" y="14536"/>
                    </a:lnTo>
                    <a:lnTo>
                      <a:pt x="12844" y="21019"/>
                    </a:lnTo>
                    <a:lnTo>
                      <a:pt x="19" y="21600"/>
                    </a:lnTo>
                    <a:lnTo>
                      <a:pt x="0" y="5660"/>
                    </a:lnTo>
                    <a:close/>
                  </a:path>
                </a:pathLst>
              </a:custGeom>
              <a:solidFill>
                <a:srgbClr val="2828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81212" tIns="81212" rIns="81212" bIns="81212" numCol="1" anchor="ctr">
                <a:noAutofit/>
              </a:bodyPr>
              <a:lstStyle/>
              <a:p>
                <a:pPr defTabSz="1097252">
                  <a:defRPr sz="3600"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320" dirty="0">
                  <a:solidFill>
                    <a:prstClr val="white"/>
                  </a:solidFill>
                  <a:sym typeface="Helvetica Light"/>
                </a:endParaRPr>
              </a:p>
            </p:txBody>
          </p:sp>
          <p:sp>
            <p:nvSpPr>
              <p:cNvPr id="166" name="Shape 991">
                <a:extLst>
                  <a:ext uri="{FF2B5EF4-FFF2-40B4-BE49-F238E27FC236}">
                    <a16:creationId xmlns:a16="http://schemas.microsoft.com/office/drawing/2014/main" id="{CC6AF562-379B-1644-BA3B-AA27187B601F}"/>
                  </a:ext>
                </a:extLst>
              </p:cNvPr>
              <p:cNvSpPr/>
              <p:nvPr/>
            </p:nvSpPr>
            <p:spPr>
              <a:xfrm>
                <a:off x="2665211" y="6922182"/>
                <a:ext cx="1025190" cy="3583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65" y="0"/>
                    </a:moveTo>
                    <a:lnTo>
                      <a:pt x="21600" y="19627"/>
                    </a:lnTo>
                    <a:lnTo>
                      <a:pt x="19173" y="21600"/>
                    </a:lnTo>
                    <a:lnTo>
                      <a:pt x="121" y="21528"/>
                    </a:lnTo>
                    <a:lnTo>
                      <a:pt x="0" y="1502"/>
                    </a:lnTo>
                    <a:lnTo>
                      <a:pt x="21565" y="0"/>
                    </a:lnTo>
                    <a:close/>
                  </a:path>
                </a:pathLst>
              </a:custGeom>
              <a:solidFill>
                <a:srgbClr val="282828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81212" tIns="81212" rIns="81212" bIns="81212" numCol="1" anchor="ctr">
                <a:noAutofit/>
              </a:bodyPr>
              <a:lstStyle/>
              <a:p>
                <a:pPr defTabSz="1097252">
                  <a:defRPr sz="3600"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320" dirty="0">
                  <a:solidFill>
                    <a:prstClr val="white"/>
                  </a:solidFill>
                  <a:sym typeface="Helvetica Light"/>
                </a:endParaRPr>
              </a:p>
            </p:txBody>
          </p:sp>
          <p:sp>
            <p:nvSpPr>
              <p:cNvPr id="167" name="Shape 992">
                <a:extLst>
                  <a:ext uri="{FF2B5EF4-FFF2-40B4-BE49-F238E27FC236}">
                    <a16:creationId xmlns:a16="http://schemas.microsoft.com/office/drawing/2014/main" id="{152B6194-967B-BA44-B26E-D20296D0BAF0}"/>
                  </a:ext>
                </a:extLst>
              </p:cNvPr>
              <p:cNvSpPr/>
              <p:nvPr/>
            </p:nvSpPr>
            <p:spPr>
              <a:xfrm>
                <a:off x="3054050" y="6793797"/>
                <a:ext cx="629742" cy="1706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6978"/>
                    </a:moveTo>
                    <a:lnTo>
                      <a:pt x="14670" y="14638"/>
                    </a:lnTo>
                    <a:lnTo>
                      <a:pt x="14750" y="365"/>
                    </a:lnTo>
                    <a:lnTo>
                      <a:pt x="8" y="0"/>
                    </a:lnTo>
                    <a:lnTo>
                      <a:pt x="6" y="16459"/>
                    </a:lnTo>
                    <a:lnTo>
                      <a:pt x="0" y="21079"/>
                    </a:lnTo>
                    <a:lnTo>
                      <a:pt x="20709" y="21600"/>
                    </a:lnTo>
                    <a:lnTo>
                      <a:pt x="21600" y="16978"/>
                    </a:lnTo>
                    <a:close/>
                  </a:path>
                </a:pathLst>
              </a:custGeom>
              <a:solidFill>
                <a:srgbClr val="2828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81212" tIns="81212" rIns="81212" bIns="81212" numCol="1" anchor="ctr">
                <a:noAutofit/>
              </a:bodyPr>
              <a:lstStyle/>
              <a:p>
                <a:pPr defTabSz="1097252">
                  <a:defRPr sz="3600"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320" dirty="0">
                  <a:solidFill>
                    <a:prstClr val="white"/>
                  </a:solidFill>
                  <a:sym typeface="Helvetica Light"/>
                </a:endParaRPr>
              </a:p>
            </p:txBody>
          </p:sp>
          <p:sp>
            <p:nvSpPr>
              <p:cNvPr id="168" name="Shape 994">
                <a:extLst>
                  <a:ext uri="{FF2B5EF4-FFF2-40B4-BE49-F238E27FC236}">
                    <a16:creationId xmlns:a16="http://schemas.microsoft.com/office/drawing/2014/main" id="{AEA7934A-6656-FE49-9E22-B481AE09C4C3}"/>
                  </a:ext>
                </a:extLst>
              </p:cNvPr>
              <p:cNvSpPr/>
              <p:nvPr/>
            </p:nvSpPr>
            <p:spPr>
              <a:xfrm>
                <a:off x="12005840" y="5724079"/>
                <a:ext cx="750226" cy="4166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936" y="21600"/>
                    </a:moveTo>
                    <a:lnTo>
                      <a:pt x="21600" y="12672"/>
                    </a:lnTo>
                    <a:lnTo>
                      <a:pt x="21308" y="508"/>
                    </a:lnTo>
                    <a:lnTo>
                      <a:pt x="9771" y="0"/>
                    </a:lnTo>
                    <a:lnTo>
                      <a:pt x="0" y="8131"/>
                    </a:lnTo>
                    <a:lnTo>
                      <a:pt x="185" y="21395"/>
                    </a:lnTo>
                    <a:lnTo>
                      <a:pt x="12936" y="21600"/>
                    </a:lnTo>
                    <a:close/>
                  </a:path>
                </a:pathLst>
              </a:custGeom>
              <a:solidFill>
                <a:srgbClr val="2828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81212" tIns="81212" rIns="81212" bIns="81212" numCol="1" anchor="ctr">
                <a:noAutofit/>
              </a:bodyPr>
              <a:lstStyle/>
              <a:p>
                <a:pPr defTabSz="1097252">
                  <a:defRPr sz="3600"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320" dirty="0">
                  <a:solidFill>
                    <a:prstClr val="white"/>
                  </a:solidFill>
                  <a:sym typeface="Helvetica Light"/>
                </a:endParaRPr>
              </a:p>
            </p:txBody>
          </p:sp>
          <p:sp>
            <p:nvSpPr>
              <p:cNvPr id="169" name="Shape 995">
                <a:extLst>
                  <a:ext uri="{FF2B5EF4-FFF2-40B4-BE49-F238E27FC236}">
                    <a16:creationId xmlns:a16="http://schemas.microsoft.com/office/drawing/2014/main" id="{2AE8AFA5-F029-9E4C-AB72-9F0F40E581DF}"/>
                  </a:ext>
                </a:extLst>
              </p:cNvPr>
              <p:cNvSpPr/>
              <p:nvPr/>
            </p:nvSpPr>
            <p:spPr>
              <a:xfrm>
                <a:off x="11005607" y="5743207"/>
                <a:ext cx="743787" cy="4029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771" y="21152"/>
                    </a:moveTo>
                    <a:lnTo>
                      <a:pt x="21600" y="13399"/>
                    </a:lnTo>
                    <a:lnTo>
                      <a:pt x="21305" y="0"/>
                    </a:lnTo>
                    <a:lnTo>
                      <a:pt x="9404" y="288"/>
                    </a:lnTo>
                    <a:lnTo>
                      <a:pt x="82" y="7884"/>
                    </a:lnTo>
                    <a:lnTo>
                      <a:pt x="0" y="21600"/>
                    </a:lnTo>
                    <a:lnTo>
                      <a:pt x="12771" y="21152"/>
                    </a:lnTo>
                    <a:close/>
                  </a:path>
                </a:pathLst>
              </a:custGeom>
              <a:solidFill>
                <a:srgbClr val="2828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81212" tIns="81212" rIns="81212" bIns="81212" numCol="1" anchor="ctr">
                <a:noAutofit/>
              </a:bodyPr>
              <a:lstStyle/>
              <a:p>
                <a:pPr defTabSz="1097252">
                  <a:defRPr sz="3600"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320" dirty="0">
                  <a:solidFill>
                    <a:prstClr val="white"/>
                  </a:solidFill>
                  <a:sym typeface="Helvetica Light"/>
                </a:endParaRPr>
              </a:p>
            </p:txBody>
          </p:sp>
          <p:sp>
            <p:nvSpPr>
              <p:cNvPr id="170" name="Shape 996">
                <a:extLst>
                  <a:ext uri="{FF2B5EF4-FFF2-40B4-BE49-F238E27FC236}">
                    <a16:creationId xmlns:a16="http://schemas.microsoft.com/office/drawing/2014/main" id="{902F6953-F18B-B143-8EE7-C02C986C8C8F}"/>
                  </a:ext>
                </a:extLst>
              </p:cNvPr>
              <p:cNvSpPr/>
              <p:nvPr/>
            </p:nvSpPr>
            <p:spPr>
              <a:xfrm>
                <a:off x="9993675" y="5767304"/>
                <a:ext cx="758583" cy="374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458" y="21585"/>
                    </a:moveTo>
                    <a:lnTo>
                      <a:pt x="21600" y="13823"/>
                    </a:lnTo>
                    <a:lnTo>
                      <a:pt x="21592" y="320"/>
                    </a:lnTo>
                    <a:lnTo>
                      <a:pt x="8697" y="0"/>
                    </a:lnTo>
                    <a:lnTo>
                      <a:pt x="80" y="6846"/>
                    </a:lnTo>
                    <a:lnTo>
                      <a:pt x="0" y="21600"/>
                    </a:lnTo>
                    <a:lnTo>
                      <a:pt x="13458" y="21585"/>
                    </a:lnTo>
                    <a:close/>
                  </a:path>
                </a:pathLst>
              </a:custGeom>
              <a:solidFill>
                <a:srgbClr val="2828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81212" tIns="81212" rIns="81212" bIns="81212" numCol="1" anchor="ctr">
                <a:noAutofit/>
              </a:bodyPr>
              <a:lstStyle/>
              <a:p>
                <a:pPr defTabSz="1097252">
                  <a:defRPr sz="3600"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320" dirty="0">
                  <a:solidFill>
                    <a:prstClr val="white"/>
                  </a:solidFill>
                  <a:sym typeface="Helvetica Light"/>
                </a:endParaRPr>
              </a:p>
            </p:txBody>
          </p:sp>
          <p:sp>
            <p:nvSpPr>
              <p:cNvPr id="171" name="Shape 997">
                <a:extLst>
                  <a:ext uri="{FF2B5EF4-FFF2-40B4-BE49-F238E27FC236}">
                    <a16:creationId xmlns:a16="http://schemas.microsoft.com/office/drawing/2014/main" id="{B16828C8-7EC9-DE4F-9E36-7A2DCDD0FB9A}"/>
                  </a:ext>
                </a:extLst>
              </p:cNvPr>
              <p:cNvSpPr/>
              <p:nvPr/>
            </p:nvSpPr>
            <p:spPr>
              <a:xfrm>
                <a:off x="9103667" y="5634808"/>
                <a:ext cx="537529" cy="5071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2" y="21600"/>
                    </a:moveTo>
                    <a:lnTo>
                      <a:pt x="0" y="7559"/>
                    </a:lnTo>
                    <a:lnTo>
                      <a:pt x="6256" y="7483"/>
                    </a:lnTo>
                    <a:lnTo>
                      <a:pt x="21600" y="0"/>
                    </a:lnTo>
                    <a:lnTo>
                      <a:pt x="21471" y="20024"/>
                    </a:lnTo>
                    <a:lnTo>
                      <a:pt x="17290" y="21316"/>
                    </a:lnTo>
                    <a:lnTo>
                      <a:pt x="82" y="21600"/>
                    </a:lnTo>
                    <a:close/>
                  </a:path>
                </a:pathLst>
              </a:custGeom>
              <a:solidFill>
                <a:srgbClr val="2828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81212" tIns="81212" rIns="81212" bIns="81212" numCol="1" anchor="ctr">
                <a:noAutofit/>
              </a:bodyPr>
              <a:lstStyle/>
              <a:p>
                <a:pPr defTabSz="1097252">
                  <a:defRPr sz="3600"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320" dirty="0">
                  <a:solidFill>
                    <a:prstClr val="white"/>
                  </a:solidFill>
                  <a:sym typeface="Helvetica Light"/>
                </a:endParaRPr>
              </a:p>
            </p:txBody>
          </p:sp>
          <p:sp>
            <p:nvSpPr>
              <p:cNvPr id="172" name="Shape 998">
                <a:extLst>
                  <a:ext uri="{FF2B5EF4-FFF2-40B4-BE49-F238E27FC236}">
                    <a16:creationId xmlns:a16="http://schemas.microsoft.com/office/drawing/2014/main" id="{2C47BAF2-BC0E-B54D-A92E-A558626F7543}"/>
                  </a:ext>
                </a:extLst>
              </p:cNvPr>
              <p:cNvSpPr/>
              <p:nvPr/>
            </p:nvSpPr>
            <p:spPr>
              <a:xfrm>
                <a:off x="10363111" y="5180140"/>
                <a:ext cx="882947" cy="4926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4" y="0"/>
                    </a:moveTo>
                    <a:lnTo>
                      <a:pt x="0" y="21600"/>
                    </a:lnTo>
                    <a:lnTo>
                      <a:pt x="10232" y="21527"/>
                    </a:lnTo>
                    <a:lnTo>
                      <a:pt x="21600" y="12889"/>
                    </a:lnTo>
                    <a:lnTo>
                      <a:pt x="21426" y="4848"/>
                    </a:lnTo>
                    <a:lnTo>
                      <a:pt x="2514" y="4747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2828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81212" tIns="81212" rIns="81212" bIns="81212" numCol="1" anchor="ctr">
                <a:noAutofit/>
              </a:bodyPr>
              <a:lstStyle/>
              <a:p>
                <a:pPr defTabSz="1097252">
                  <a:defRPr sz="3600"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320" dirty="0">
                  <a:solidFill>
                    <a:prstClr val="white"/>
                  </a:solidFill>
                  <a:sym typeface="Helvetica Light"/>
                </a:endParaRPr>
              </a:p>
            </p:txBody>
          </p:sp>
          <p:sp>
            <p:nvSpPr>
              <p:cNvPr id="173" name="Shape 999">
                <a:extLst>
                  <a:ext uri="{FF2B5EF4-FFF2-40B4-BE49-F238E27FC236}">
                    <a16:creationId xmlns:a16="http://schemas.microsoft.com/office/drawing/2014/main" id="{AD3AE9C3-DF32-B943-8BD9-9371CFBB4B61}"/>
                  </a:ext>
                </a:extLst>
              </p:cNvPr>
              <p:cNvSpPr/>
              <p:nvPr/>
            </p:nvSpPr>
            <p:spPr>
              <a:xfrm>
                <a:off x="11482435" y="5292758"/>
                <a:ext cx="1012734" cy="3812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7" y="3150"/>
                    </a:moveTo>
                    <a:lnTo>
                      <a:pt x="21600" y="0"/>
                    </a:lnTo>
                    <a:lnTo>
                      <a:pt x="21600" y="17961"/>
                    </a:lnTo>
                    <a:lnTo>
                      <a:pt x="18611" y="21520"/>
                    </a:lnTo>
                    <a:lnTo>
                      <a:pt x="0" y="21600"/>
                    </a:lnTo>
                    <a:lnTo>
                      <a:pt x="97" y="3150"/>
                    </a:lnTo>
                    <a:close/>
                  </a:path>
                </a:pathLst>
              </a:custGeom>
              <a:solidFill>
                <a:srgbClr val="2828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81212" tIns="81212" rIns="81212" bIns="81212" numCol="1" anchor="ctr">
                <a:noAutofit/>
              </a:bodyPr>
              <a:lstStyle/>
              <a:p>
                <a:pPr defTabSz="1097252">
                  <a:defRPr sz="3600"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320" dirty="0">
                  <a:solidFill>
                    <a:prstClr val="white"/>
                  </a:solidFill>
                  <a:sym typeface="Helvetica Light"/>
                </a:endParaRPr>
              </a:p>
            </p:txBody>
          </p:sp>
          <p:sp>
            <p:nvSpPr>
              <p:cNvPr id="174" name="Shape 1000">
                <a:extLst>
                  <a:ext uri="{FF2B5EF4-FFF2-40B4-BE49-F238E27FC236}">
                    <a16:creationId xmlns:a16="http://schemas.microsoft.com/office/drawing/2014/main" id="{D34D1C82-FDEC-864C-A6BB-B5F3CAB90434}"/>
                  </a:ext>
                </a:extLst>
              </p:cNvPr>
              <p:cNvSpPr/>
              <p:nvPr/>
            </p:nvSpPr>
            <p:spPr>
              <a:xfrm>
                <a:off x="12822968" y="5201674"/>
                <a:ext cx="720280" cy="4761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5547"/>
                    </a:moveTo>
                    <a:lnTo>
                      <a:pt x="0" y="21600"/>
                    </a:lnTo>
                    <a:lnTo>
                      <a:pt x="6301" y="21600"/>
                    </a:lnTo>
                    <a:lnTo>
                      <a:pt x="21546" y="8829"/>
                    </a:lnTo>
                    <a:lnTo>
                      <a:pt x="21600" y="0"/>
                    </a:lnTo>
                    <a:lnTo>
                      <a:pt x="0" y="5547"/>
                    </a:lnTo>
                    <a:close/>
                  </a:path>
                </a:pathLst>
              </a:custGeom>
              <a:solidFill>
                <a:srgbClr val="2828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81212" tIns="81212" rIns="81212" bIns="81212" numCol="1" anchor="ctr">
                <a:noAutofit/>
              </a:bodyPr>
              <a:lstStyle/>
              <a:p>
                <a:pPr defTabSz="1097252">
                  <a:defRPr sz="3600"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320" dirty="0">
                  <a:solidFill>
                    <a:prstClr val="white"/>
                  </a:solidFill>
                  <a:sym typeface="Helvetica Light"/>
                </a:endParaRPr>
              </a:p>
            </p:txBody>
          </p:sp>
          <p:sp>
            <p:nvSpPr>
              <p:cNvPr id="175" name="Shape 1002">
                <a:extLst>
                  <a:ext uri="{FF2B5EF4-FFF2-40B4-BE49-F238E27FC236}">
                    <a16:creationId xmlns:a16="http://schemas.microsoft.com/office/drawing/2014/main" id="{0B1254B9-D7DB-E940-9B09-0D759B6E6F58}"/>
                  </a:ext>
                </a:extLst>
              </p:cNvPr>
              <p:cNvSpPr/>
              <p:nvPr/>
            </p:nvSpPr>
            <p:spPr>
              <a:xfrm>
                <a:off x="9983522" y="4126375"/>
                <a:ext cx="911522" cy="3841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4" y="7612"/>
                    </a:moveTo>
                    <a:lnTo>
                      <a:pt x="11326" y="0"/>
                    </a:lnTo>
                    <a:lnTo>
                      <a:pt x="21600" y="521"/>
                    </a:lnTo>
                    <a:lnTo>
                      <a:pt x="21600" y="13679"/>
                    </a:lnTo>
                    <a:lnTo>
                      <a:pt x="10400" y="21600"/>
                    </a:lnTo>
                    <a:lnTo>
                      <a:pt x="0" y="21441"/>
                    </a:lnTo>
                    <a:lnTo>
                      <a:pt x="114" y="7612"/>
                    </a:lnTo>
                    <a:close/>
                  </a:path>
                </a:pathLst>
              </a:custGeom>
              <a:solidFill>
                <a:srgbClr val="2828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81212" tIns="81212" rIns="81212" bIns="81212" numCol="1" anchor="ctr">
                <a:noAutofit/>
              </a:bodyPr>
              <a:lstStyle/>
              <a:p>
                <a:pPr defTabSz="1097252">
                  <a:defRPr sz="3600"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320" dirty="0">
                  <a:solidFill>
                    <a:prstClr val="white"/>
                  </a:solidFill>
                  <a:sym typeface="Helvetica Light"/>
                </a:endParaRPr>
              </a:p>
            </p:txBody>
          </p:sp>
          <p:sp>
            <p:nvSpPr>
              <p:cNvPr id="176" name="Shape 1003">
                <a:extLst>
                  <a:ext uri="{FF2B5EF4-FFF2-40B4-BE49-F238E27FC236}">
                    <a16:creationId xmlns:a16="http://schemas.microsoft.com/office/drawing/2014/main" id="{A300A6F6-7272-784F-9575-FDE447CAA131}"/>
                  </a:ext>
                </a:extLst>
              </p:cNvPr>
              <p:cNvSpPr/>
              <p:nvPr/>
            </p:nvSpPr>
            <p:spPr>
              <a:xfrm>
                <a:off x="8768467" y="3973554"/>
                <a:ext cx="814809" cy="5308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3" y="21600"/>
                    </a:moveTo>
                    <a:lnTo>
                      <a:pt x="15131" y="21553"/>
                    </a:lnTo>
                    <a:lnTo>
                      <a:pt x="21576" y="19123"/>
                    </a:lnTo>
                    <a:lnTo>
                      <a:pt x="21600" y="0"/>
                    </a:lnTo>
                    <a:lnTo>
                      <a:pt x="0" y="3789"/>
                    </a:lnTo>
                    <a:lnTo>
                      <a:pt x="23" y="21600"/>
                    </a:lnTo>
                    <a:close/>
                  </a:path>
                </a:pathLst>
              </a:custGeom>
              <a:solidFill>
                <a:srgbClr val="2828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81212" tIns="81212" rIns="81212" bIns="81212" numCol="1" anchor="ctr">
                <a:noAutofit/>
              </a:bodyPr>
              <a:lstStyle/>
              <a:p>
                <a:pPr defTabSz="1097252">
                  <a:defRPr sz="3600"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320" dirty="0">
                  <a:solidFill>
                    <a:prstClr val="white"/>
                  </a:solidFill>
                  <a:sym typeface="Helvetica Light"/>
                </a:endParaRPr>
              </a:p>
            </p:txBody>
          </p:sp>
          <p:sp>
            <p:nvSpPr>
              <p:cNvPr id="177" name="Shape 1005">
                <a:extLst>
                  <a:ext uri="{FF2B5EF4-FFF2-40B4-BE49-F238E27FC236}">
                    <a16:creationId xmlns:a16="http://schemas.microsoft.com/office/drawing/2014/main" id="{5CDC2215-2211-8547-B10D-6EF1C2110493}"/>
                  </a:ext>
                </a:extLst>
              </p:cNvPr>
              <p:cNvSpPr/>
              <p:nvPr/>
            </p:nvSpPr>
            <p:spPr>
              <a:xfrm>
                <a:off x="5490366" y="3996279"/>
                <a:ext cx="898955" cy="2550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1" y="277"/>
                    </a:moveTo>
                    <a:lnTo>
                      <a:pt x="21431" y="0"/>
                    </a:lnTo>
                    <a:lnTo>
                      <a:pt x="21600" y="14815"/>
                    </a:lnTo>
                    <a:lnTo>
                      <a:pt x="10322" y="21573"/>
                    </a:lnTo>
                    <a:lnTo>
                      <a:pt x="0" y="21600"/>
                    </a:lnTo>
                    <a:lnTo>
                      <a:pt x="71" y="277"/>
                    </a:lnTo>
                    <a:close/>
                  </a:path>
                </a:pathLst>
              </a:custGeom>
              <a:solidFill>
                <a:srgbClr val="282828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81212" tIns="81212" rIns="81212" bIns="81212" numCol="1" anchor="ctr">
                <a:noAutofit/>
              </a:bodyPr>
              <a:lstStyle/>
              <a:p>
                <a:pPr defTabSz="1097252">
                  <a:defRPr sz="3600"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320" dirty="0">
                  <a:solidFill>
                    <a:prstClr val="white"/>
                  </a:solidFill>
                  <a:sym typeface="Helvetica Light"/>
                </a:endParaRPr>
              </a:p>
            </p:txBody>
          </p:sp>
          <p:sp>
            <p:nvSpPr>
              <p:cNvPr id="178" name="Shape 1006">
                <a:extLst>
                  <a:ext uri="{FF2B5EF4-FFF2-40B4-BE49-F238E27FC236}">
                    <a16:creationId xmlns:a16="http://schemas.microsoft.com/office/drawing/2014/main" id="{CF0A199A-CA49-144C-A320-21BC0822E56D}"/>
                  </a:ext>
                </a:extLst>
              </p:cNvPr>
              <p:cNvSpPr/>
              <p:nvPr/>
            </p:nvSpPr>
            <p:spPr>
              <a:xfrm>
                <a:off x="4464259" y="3987038"/>
                <a:ext cx="852163" cy="208278"/>
              </a:xfrm>
              <a:prstGeom prst="rect">
                <a:avLst/>
              </a:prstGeom>
              <a:solidFill>
                <a:srgbClr val="282828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81212" tIns="81212" rIns="81212" bIns="81212" numCol="1" anchor="ctr">
                <a:noAutofit/>
              </a:bodyPr>
              <a:lstStyle/>
              <a:p>
                <a:pPr defTabSz="1097252">
                  <a:defRPr sz="3600"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320" dirty="0">
                  <a:solidFill>
                    <a:prstClr val="white"/>
                  </a:solidFill>
                  <a:sym typeface="Helvetica Light"/>
                </a:endParaRPr>
              </a:p>
            </p:txBody>
          </p:sp>
          <p:sp>
            <p:nvSpPr>
              <p:cNvPr id="179" name="Shape 1007">
                <a:extLst>
                  <a:ext uri="{FF2B5EF4-FFF2-40B4-BE49-F238E27FC236}">
                    <a16:creationId xmlns:a16="http://schemas.microsoft.com/office/drawing/2014/main" id="{A18ACCC2-B1FF-464F-A3B2-94B7ADFE7651}"/>
                  </a:ext>
                </a:extLst>
              </p:cNvPr>
              <p:cNvSpPr/>
              <p:nvPr/>
            </p:nvSpPr>
            <p:spPr>
              <a:xfrm>
                <a:off x="5477736" y="4023670"/>
                <a:ext cx="916310" cy="69222"/>
              </a:xfrm>
              <a:prstGeom prst="rect">
                <a:avLst/>
              </a:prstGeom>
              <a:solidFill>
                <a:srgbClr val="282828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81212" tIns="81212" rIns="81212" bIns="81212" numCol="1" anchor="ctr">
                <a:noAutofit/>
              </a:bodyPr>
              <a:lstStyle/>
              <a:p>
                <a:pPr defTabSz="1097252">
                  <a:defRPr sz="3600"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320" dirty="0">
                  <a:solidFill>
                    <a:prstClr val="white"/>
                  </a:solidFill>
                  <a:sym typeface="Helvetica Light"/>
                </a:endParaRPr>
              </a:p>
            </p:txBody>
          </p:sp>
          <p:sp>
            <p:nvSpPr>
              <p:cNvPr id="180" name="Shape 1009">
                <a:extLst>
                  <a:ext uri="{FF2B5EF4-FFF2-40B4-BE49-F238E27FC236}">
                    <a16:creationId xmlns:a16="http://schemas.microsoft.com/office/drawing/2014/main" id="{9B92AE03-868C-6640-BE4F-510ED5D11CC2}"/>
                  </a:ext>
                </a:extLst>
              </p:cNvPr>
              <p:cNvSpPr/>
              <p:nvPr/>
            </p:nvSpPr>
            <p:spPr>
              <a:xfrm>
                <a:off x="5450258" y="5341605"/>
                <a:ext cx="306819" cy="167974"/>
              </a:xfrm>
              <a:prstGeom prst="rect">
                <a:avLst/>
              </a:prstGeom>
              <a:solidFill>
                <a:srgbClr val="282828"/>
              </a:solidFill>
              <a:ln w="3175">
                <a:miter lim="400000"/>
              </a:ln>
            </p:spPr>
            <p:txBody>
              <a:bodyPr lIns="81212" tIns="81212" rIns="81212" bIns="81212" anchor="ctr"/>
              <a:lstStyle/>
              <a:p>
                <a:pPr defTabSz="1097252">
                  <a:defRPr sz="3600"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320" dirty="0">
                  <a:solidFill>
                    <a:prstClr val="white"/>
                  </a:solidFill>
                  <a:sym typeface="Helvetica Light"/>
                </a:endParaRPr>
              </a:p>
            </p:txBody>
          </p:sp>
          <p:pic>
            <p:nvPicPr>
              <p:cNvPr id="181" name="A1_d1.png">
                <a:extLst>
                  <a:ext uri="{FF2B5EF4-FFF2-40B4-BE49-F238E27FC236}">
                    <a16:creationId xmlns:a16="http://schemas.microsoft.com/office/drawing/2014/main" id="{73B49279-F8FD-424E-8646-634E78B481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04083" y="5084344"/>
                <a:ext cx="903470" cy="837952"/>
              </a:xfrm>
              <a:prstGeom prst="rect">
                <a:avLst/>
              </a:prstGeom>
              <a:ln w="3175">
                <a:miter lim="400000"/>
              </a:ln>
            </p:spPr>
          </p:pic>
          <p:pic>
            <p:nvPicPr>
              <p:cNvPr id="182" name="A1_d2.png">
                <a:extLst>
                  <a:ext uri="{FF2B5EF4-FFF2-40B4-BE49-F238E27FC236}">
                    <a16:creationId xmlns:a16="http://schemas.microsoft.com/office/drawing/2014/main" id="{ED3C5BF9-F26B-2349-A920-8743FD1B0C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65781" y="5580038"/>
                <a:ext cx="760899" cy="335341"/>
              </a:xfrm>
              <a:prstGeom prst="rect">
                <a:avLst/>
              </a:prstGeom>
              <a:ln w="3175">
                <a:miter lim="400000"/>
              </a:ln>
            </p:spPr>
          </p:pic>
          <p:pic>
            <p:nvPicPr>
              <p:cNvPr id="183" name="A1_d3.png">
                <a:extLst>
                  <a:ext uri="{FF2B5EF4-FFF2-40B4-BE49-F238E27FC236}">
                    <a16:creationId xmlns:a16="http://schemas.microsoft.com/office/drawing/2014/main" id="{25DE7165-8948-CF4E-A8E7-342439C91F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81121" y="5581001"/>
                <a:ext cx="731978" cy="324232"/>
              </a:xfrm>
              <a:prstGeom prst="rect">
                <a:avLst/>
              </a:prstGeom>
              <a:ln w="3175">
                <a:miter lim="400000"/>
              </a:ln>
            </p:spPr>
          </p:pic>
          <p:pic>
            <p:nvPicPr>
              <p:cNvPr id="184" name="A1_d4.png">
                <a:extLst>
                  <a:ext uri="{FF2B5EF4-FFF2-40B4-BE49-F238E27FC236}">
                    <a16:creationId xmlns:a16="http://schemas.microsoft.com/office/drawing/2014/main" id="{DDD598C2-CEAD-824F-B8CB-A2EB74304E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49116" y="5551254"/>
                <a:ext cx="778341" cy="344768"/>
              </a:xfrm>
              <a:prstGeom prst="rect">
                <a:avLst/>
              </a:prstGeom>
              <a:ln w="3175">
                <a:miter lim="400000"/>
              </a:ln>
            </p:spPr>
          </p:pic>
          <p:pic>
            <p:nvPicPr>
              <p:cNvPr id="185" name="A1_d5.png">
                <a:extLst>
                  <a:ext uri="{FF2B5EF4-FFF2-40B4-BE49-F238E27FC236}">
                    <a16:creationId xmlns:a16="http://schemas.microsoft.com/office/drawing/2014/main" id="{0C6A045C-830B-7F40-A8DC-0AF9E8DE0F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04807" y="4742364"/>
                <a:ext cx="1047899" cy="813320"/>
              </a:xfrm>
              <a:prstGeom prst="rect">
                <a:avLst/>
              </a:prstGeom>
              <a:ln w="3175">
                <a:miter lim="400000"/>
              </a:ln>
            </p:spPr>
          </p:pic>
          <p:pic>
            <p:nvPicPr>
              <p:cNvPr id="186" name="A1_d6.png">
                <a:extLst>
                  <a:ext uri="{FF2B5EF4-FFF2-40B4-BE49-F238E27FC236}">
                    <a16:creationId xmlns:a16="http://schemas.microsoft.com/office/drawing/2014/main" id="{A8DD4BC3-5FD1-374E-9311-2332DDDEEB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744562" y="4857923"/>
                <a:ext cx="741157" cy="693670"/>
              </a:xfrm>
              <a:prstGeom prst="rect">
                <a:avLst/>
              </a:prstGeom>
              <a:ln w="3175">
                <a:miter lim="400000"/>
              </a:ln>
            </p:spPr>
          </p:pic>
          <p:pic>
            <p:nvPicPr>
              <p:cNvPr id="187" name="A1_d7.png">
                <a:extLst>
                  <a:ext uri="{FF2B5EF4-FFF2-40B4-BE49-F238E27FC236}">
                    <a16:creationId xmlns:a16="http://schemas.microsoft.com/office/drawing/2014/main" id="{985451FC-417B-5B45-BF2F-32708B5D45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38707" y="4896463"/>
                <a:ext cx="546874" cy="650710"/>
              </a:xfrm>
              <a:prstGeom prst="rect">
                <a:avLst/>
              </a:prstGeom>
              <a:ln w="3175">
                <a:miter lim="400000"/>
              </a:ln>
            </p:spPr>
          </p:pic>
          <p:pic>
            <p:nvPicPr>
              <p:cNvPr id="188" name="A2_d1.png">
                <a:extLst>
                  <a:ext uri="{FF2B5EF4-FFF2-40B4-BE49-F238E27FC236}">
                    <a16:creationId xmlns:a16="http://schemas.microsoft.com/office/drawing/2014/main" id="{D7332068-C0B0-DA42-A9C4-96397C72F1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50690" y="6481116"/>
                <a:ext cx="1044325" cy="803720"/>
              </a:xfrm>
              <a:prstGeom prst="rect">
                <a:avLst/>
              </a:prstGeom>
              <a:ln w="3175">
                <a:miter lim="400000"/>
              </a:ln>
            </p:spPr>
          </p:pic>
          <p:pic>
            <p:nvPicPr>
              <p:cNvPr id="189" name="A2_d2.png">
                <a:extLst>
                  <a:ext uri="{FF2B5EF4-FFF2-40B4-BE49-F238E27FC236}">
                    <a16:creationId xmlns:a16="http://schemas.microsoft.com/office/drawing/2014/main" id="{6E30CD66-B669-FC4F-8FBB-8331BD9386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85087" y="6938472"/>
                <a:ext cx="774094" cy="368864"/>
              </a:xfrm>
              <a:prstGeom prst="rect">
                <a:avLst/>
              </a:prstGeom>
              <a:ln w="3175">
                <a:miter lim="400000"/>
              </a:ln>
            </p:spPr>
          </p:pic>
          <p:pic>
            <p:nvPicPr>
              <p:cNvPr id="190" name="A2_d3.png">
                <a:extLst>
                  <a:ext uri="{FF2B5EF4-FFF2-40B4-BE49-F238E27FC236}">
                    <a16:creationId xmlns:a16="http://schemas.microsoft.com/office/drawing/2014/main" id="{EDE5767F-F895-F548-AA55-611F72F375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415451" y="6917358"/>
                <a:ext cx="776107" cy="380240"/>
              </a:xfrm>
              <a:prstGeom prst="rect">
                <a:avLst/>
              </a:prstGeom>
              <a:ln w="3175">
                <a:miter lim="400000"/>
              </a:ln>
            </p:spPr>
          </p:pic>
          <p:pic>
            <p:nvPicPr>
              <p:cNvPr id="191" name="A2_d4.png">
                <a:extLst>
                  <a:ext uri="{FF2B5EF4-FFF2-40B4-BE49-F238E27FC236}">
                    <a16:creationId xmlns:a16="http://schemas.microsoft.com/office/drawing/2014/main" id="{DB512A4A-6EF8-4E4E-A19A-3C99905AA3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41397" y="6923204"/>
                <a:ext cx="760458" cy="381080"/>
              </a:xfrm>
              <a:prstGeom prst="rect">
                <a:avLst/>
              </a:prstGeom>
              <a:ln w="3175">
                <a:miter lim="400000"/>
              </a:ln>
            </p:spPr>
          </p:pic>
          <p:pic>
            <p:nvPicPr>
              <p:cNvPr id="192" name="A2_d5.png">
                <a:extLst>
                  <a:ext uri="{FF2B5EF4-FFF2-40B4-BE49-F238E27FC236}">
                    <a16:creationId xmlns:a16="http://schemas.microsoft.com/office/drawing/2014/main" id="{54F42E32-0728-6241-92D6-695CCA7BE3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99625" y="6017653"/>
                <a:ext cx="872408" cy="826758"/>
              </a:xfrm>
              <a:prstGeom prst="rect">
                <a:avLst/>
              </a:prstGeom>
              <a:ln w="3175">
                <a:miter lim="400000"/>
              </a:ln>
            </p:spPr>
          </p:pic>
          <p:pic>
            <p:nvPicPr>
              <p:cNvPr id="193" name="A2_d6.png">
                <a:extLst>
                  <a:ext uri="{FF2B5EF4-FFF2-40B4-BE49-F238E27FC236}">
                    <a16:creationId xmlns:a16="http://schemas.microsoft.com/office/drawing/2014/main" id="{37495F5B-7231-7640-AB39-4CABD17A75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26847" y="6035814"/>
                <a:ext cx="865918" cy="822203"/>
              </a:xfrm>
              <a:prstGeom prst="rect">
                <a:avLst/>
              </a:prstGeom>
              <a:ln w="3175">
                <a:miter lim="400000"/>
              </a:ln>
            </p:spPr>
          </p:pic>
          <p:pic>
            <p:nvPicPr>
              <p:cNvPr id="194" name="A2_d7.png">
                <a:extLst>
                  <a:ext uri="{FF2B5EF4-FFF2-40B4-BE49-F238E27FC236}">
                    <a16:creationId xmlns:a16="http://schemas.microsoft.com/office/drawing/2014/main" id="{301323A9-13BB-A743-9A88-4A269D5392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11275" y="6084280"/>
                <a:ext cx="825984" cy="764547"/>
              </a:xfrm>
              <a:prstGeom prst="rect">
                <a:avLst/>
              </a:prstGeom>
              <a:ln w="3175">
                <a:miter lim="400000"/>
              </a:ln>
            </p:spPr>
          </p:pic>
          <p:pic>
            <p:nvPicPr>
              <p:cNvPr id="195" name="A2_d8.png">
                <a:extLst>
                  <a:ext uri="{FF2B5EF4-FFF2-40B4-BE49-F238E27FC236}">
                    <a16:creationId xmlns:a16="http://schemas.microsoft.com/office/drawing/2014/main" id="{5A00B111-44D3-CC4B-87EC-5A4C06CB75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66115" y="6507317"/>
                <a:ext cx="774666" cy="362205"/>
              </a:xfrm>
              <a:prstGeom prst="rect">
                <a:avLst/>
              </a:prstGeom>
              <a:ln w="3175">
                <a:miter lim="400000"/>
              </a:ln>
            </p:spPr>
          </p:pic>
          <p:pic>
            <p:nvPicPr>
              <p:cNvPr id="196" name="A3_d1.png">
                <a:extLst>
                  <a:ext uri="{FF2B5EF4-FFF2-40B4-BE49-F238E27FC236}">
                    <a16:creationId xmlns:a16="http://schemas.microsoft.com/office/drawing/2014/main" id="{9256C0C6-F572-194C-B94E-6A2D10E3C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094565" y="5491787"/>
                <a:ext cx="554557" cy="653523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sp>
            <p:nvSpPr>
              <p:cNvPr id="197" name="Shape 1026">
                <a:extLst>
                  <a:ext uri="{FF2B5EF4-FFF2-40B4-BE49-F238E27FC236}">
                    <a16:creationId xmlns:a16="http://schemas.microsoft.com/office/drawing/2014/main" id="{7FA2FD99-2D65-E04E-A400-9E553CDA8CB5}"/>
                  </a:ext>
                </a:extLst>
              </p:cNvPr>
              <p:cNvSpPr/>
              <p:nvPr/>
            </p:nvSpPr>
            <p:spPr>
              <a:xfrm>
                <a:off x="9262754" y="5501380"/>
                <a:ext cx="384666" cy="353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15716" y="21600"/>
                    </a:lnTo>
                    <a:lnTo>
                      <a:pt x="21600" y="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 lim="400000"/>
              </a:ln>
              <a:effectLst/>
            </p:spPr>
            <p:txBody>
              <a:bodyPr wrap="square" lIns="81212" tIns="81212" rIns="81212" bIns="81212" numCol="1" anchor="ctr">
                <a:noAutofit/>
              </a:bodyPr>
              <a:lstStyle/>
              <a:p>
                <a:pPr defTabSz="1097252">
                  <a:defRPr sz="3600"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320" dirty="0">
                  <a:solidFill>
                    <a:prstClr val="white"/>
                  </a:solidFill>
                  <a:sym typeface="Helvetica Light"/>
                </a:endParaRPr>
              </a:p>
            </p:txBody>
          </p:sp>
          <p:pic>
            <p:nvPicPr>
              <p:cNvPr id="198" name="A3_d2.png">
                <a:extLst>
                  <a:ext uri="{FF2B5EF4-FFF2-40B4-BE49-F238E27FC236}">
                    <a16:creationId xmlns:a16="http://schemas.microsoft.com/office/drawing/2014/main" id="{C851B006-5968-B249-9AA8-006F28C946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003000" y="5768195"/>
                <a:ext cx="755904" cy="388030"/>
              </a:xfrm>
              <a:prstGeom prst="rect">
                <a:avLst/>
              </a:prstGeom>
              <a:ln w="3175">
                <a:miter lim="400000"/>
              </a:ln>
            </p:spPr>
          </p:pic>
          <p:pic>
            <p:nvPicPr>
              <p:cNvPr id="199" name="A3_d3.png">
                <a:extLst>
                  <a:ext uri="{FF2B5EF4-FFF2-40B4-BE49-F238E27FC236}">
                    <a16:creationId xmlns:a16="http://schemas.microsoft.com/office/drawing/2014/main" id="{ED0CC2A5-A51B-914D-8631-2CF9BAD8A6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010268" y="5754043"/>
                <a:ext cx="735720" cy="402659"/>
              </a:xfrm>
              <a:prstGeom prst="rect">
                <a:avLst/>
              </a:prstGeom>
              <a:ln w="3175">
                <a:miter lim="400000"/>
              </a:ln>
            </p:spPr>
          </p:pic>
          <p:pic>
            <p:nvPicPr>
              <p:cNvPr id="200" name="A3_d4.png">
                <a:extLst>
                  <a:ext uri="{FF2B5EF4-FFF2-40B4-BE49-F238E27FC236}">
                    <a16:creationId xmlns:a16="http://schemas.microsoft.com/office/drawing/2014/main" id="{96269741-F637-FA49-9547-BC231F6459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997417" y="5723664"/>
                <a:ext cx="762907" cy="429136"/>
              </a:xfrm>
              <a:prstGeom prst="rect">
                <a:avLst/>
              </a:prstGeom>
              <a:ln w="3175">
                <a:miter lim="400000"/>
              </a:ln>
            </p:spPr>
          </p:pic>
          <p:pic>
            <p:nvPicPr>
              <p:cNvPr id="201" name="A3_d5.png">
                <a:extLst>
                  <a:ext uri="{FF2B5EF4-FFF2-40B4-BE49-F238E27FC236}">
                    <a16:creationId xmlns:a16="http://schemas.microsoft.com/office/drawing/2014/main" id="{34A1CFAB-6AF7-0041-8832-C880C46BBE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811065" y="4841094"/>
                <a:ext cx="752610" cy="845610"/>
              </a:xfrm>
              <a:prstGeom prst="rect">
                <a:avLst/>
              </a:prstGeom>
              <a:ln w="3175">
                <a:miter lim="400000"/>
              </a:ln>
            </p:spPr>
          </p:pic>
          <p:pic>
            <p:nvPicPr>
              <p:cNvPr id="202" name="A3_d6.png">
                <a:extLst>
                  <a:ext uri="{FF2B5EF4-FFF2-40B4-BE49-F238E27FC236}">
                    <a16:creationId xmlns:a16="http://schemas.microsoft.com/office/drawing/2014/main" id="{CB8E0895-B8D6-BD4F-9294-C28089B884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69517" y="4871116"/>
                <a:ext cx="1026422" cy="810069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sp>
            <p:nvSpPr>
              <p:cNvPr id="203" name="Shape 1033">
                <a:extLst>
                  <a:ext uri="{FF2B5EF4-FFF2-40B4-BE49-F238E27FC236}">
                    <a16:creationId xmlns:a16="http://schemas.microsoft.com/office/drawing/2014/main" id="{C5A21A51-3A4D-4E43-9099-50D7E0556F74}"/>
                  </a:ext>
                </a:extLst>
              </p:cNvPr>
              <p:cNvSpPr/>
              <p:nvPr/>
            </p:nvSpPr>
            <p:spPr>
              <a:xfrm>
                <a:off x="11858668" y="4879130"/>
                <a:ext cx="422859" cy="457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16278" y="21600"/>
                    </a:lnTo>
                    <a:lnTo>
                      <a:pt x="21600" y="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 lim="400000"/>
              </a:ln>
              <a:effectLst/>
            </p:spPr>
            <p:txBody>
              <a:bodyPr wrap="square" lIns="81212" tIns="81212" rIns="81212" bIns="81212" numCol="1" anchor="ctr">
                <a:noAutofit/>
              </a:bodyPr>
              <a:lstStyle/>
              <a:p>
                <a:pPr defTabSz="1097252"/>
                <a:endParaRPr sz="432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204" name="A3_d7.png">
                <a:extLst>
                  <a:ext uri="{FF2B5EF4-FFF2-40B4-BE49-F238E27FC236}">
                    <a16:creationId xmlns:a16="http://schemas.microsoft.com/office/drawing/2014/main" id="{5BB8EB09-5AC6-FC41-BA36-C39FB7573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364008" y="4835257"/>
                <a:ext cx="898515" cy="848408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sp>
            <p:nvSpPr>
              <p:cNvPr id="205" name="Shape 1036">
                <a:extLst>
                  <a:ext uri="{FF2B5EF4-FFF2-40B4-BE49-F238E27FC236}">
                    <a16:creationId xmlns:a16="http://schemas.microsoft.com/office/drawing/2014/main" id="{31D26AA3-4A5F-5F4C-A805-9E8575F05D62}"/>
                  </a:ext>
                </a:extLst>
              </p:cNvPr>
              <p:cNvSpPr/>
              <p:nvPr/>
            </p:nvSpPr>
            <p:spPr>
              <a:xfrm>
                <a:off x="10371036" y="4845881"/>
                <a:ext cx="581232" cy="56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15497" y="21600"/>
                    </a:lnTo>
                    <a:lnTo>
                      <a:pt x="21600" y="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 lim="400000"/>
              </a:ln>
              <a:effectLst/>
            </p:spPr>
            <p:txBody>
              <a:bodyPr wrap="square" lIns="81212" tIns="81212" rIns="81212" bIns="81212" numCol="1" anchor="ctr">
                <a:noAutofit/>
              </a:bodyPr>
              <a:lstStyle/>
              <a:p>
                <a:pPr defTabSz="1097252"/>
                <a:endParaRPr sz="4320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206" name="A4_d1.png">
                <a:extLst>
                  <a:ext uri="{FF2B5EF4-FFF2-40B4-BE49-F238E27FC236}">
                    <a16:creationId xmlns:a16="http://schemas.microsoft.com/office/drawing/2014/main" id="{789B2FFF-2115-F043-B59B-16B2452A8E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747368" y="3761203"/>
                <a:ext cx="841165" cy="752714"/>
              </a:xfrm>
              <a:prstGeom prst="rect">
                <a:avLst/>
              </a:prstGeom>
              <a:ln w="3175">
                <a:miter lim="400000"/>
              </a:ln>
            </p:spPr>
          </p:pic>
          <p:pic>
            <p:nvPicPr>
              <p:cNvPr id="207" name="A5_d1.png">
                <a:extLst>
                  <a:ext uri="{FF2B5EF4-FFF2-40B4-BE49-F238E27FC236}">
                    <a16:creationId xmlns:a16="http://schemas.microsoft.com/office/drawing/2014/main" id="{3808AC7A-4F27-FD4F-B640-016D700F51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66577" y="3464817"/>
                <a:ext cx="857048" cy="755394"/>
              </a:xfrm>
              <a:prstGeom prst="rect">
                <a:avLst/>
              </a:prstGeom>
              <a:ln w="3175">
                <a:miter lim="400000"/>
              </a:ln>
            </p:spPr>
          </p:pic>
          <p:pic>
            <p:nvPicPr>
              <p:cNvPr id="208" name="A5_d2.png">
                <a:extLst>
                  <a:ext uri="{FF2B5EF4-FFF2-40B4-BE49-F238E27FC236}">
                    <a16:creationId xmlns:a16="http://schemas.microsoft.com/office/drawing/2014/main" id="{C6BC252D-AFD0-7F40-86A9-6E6200CEE6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482523" y="3922737"/>
                <a:ext cx="913978" cy="336642"/>
              </a:xfrm>
              <a:prstGeom prst="rect">
                <a:avLst/>
              </a:prstGeom>
              <a:ln w="3175">
                <a:miter lim="400000"/>
              </a:ln>
            </p:spPr>
          </p:pic>
          <p:pic>
            <p:nvPicPr>
              <p:cNvPr id="209" name="A4_d2_1.png">
                <a:extLst>
                  <a:ext uri="{FF2B5EF4-FFF2-40B4-BE49-F238E27FC236}">
                    <a16:creationId xmlns:a16="http://schemas.microsoft.com/office/drawing/2014/main" id="{37F921E9-D076-2842-A1CA-15BD708A8B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970182" y="4115018"/>
                <a:ext cx="944862" cy="394424"/>
              </a:xfrm>
              <a:prstGeom prst="rect">
                <a:avLst/>
              </a:prstGeom>
              <a:ln w="3175">
                <a:miter lim="400000"/>
              </a:ln>
            </p:spPr>
          </p:pic>
        </p:grp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33C282C4-546E-EE4E-8E7B-26A59ACA9BD6}"/>
                </a:ext>
              </a:extLst>
            </p:cNvPr>
            <p:cNvSpPr txBox="1"/>
            <p:nvPr/>
          </p:nvSpPr>
          <p:spPr>
            <a:xfrm>
              <a:off x="458629" y="574982"/>
              <a:ext cx="1120345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REGION</a:t>
              </a:r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909E33CD-200A-8D44-B7A5-139A16400835}"/>
              </a:ext>
            </a:extLst>
          </p:cNvPr>
          <p:cNvGrpSpPr/>
          <p:nvPr/>
        </p:nvGrpSpPr>
        <p:grpSpPr>
          <a:xfrm>
            <a:off x="450225" y="3566035"/>
            <a:ext cx="4932179" cy="1341464"/>
            <a:chOff x="450223" y="2794436"/>
            <a:chExt cx="4932179" cy="1341464"/>
          </a:xfrm>
        </p:grpSpPr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188CE77F-FC09-3F4D-9B4E-75F1AF306433}"/>
                </a:ext>
              </a:extLst>
            </p:cNvPr>
            <p:cNvGrpSpPr/>
            <p:nvPr/>
          </p:nvGrpSpPr>
          <p:grpSpPr>
            <a:xfrm>
              <a:off x="751634" y="3141791"/>
              <a:ext cx="4630768" cy="994109"/>
              <a:chOff x="1706093" y="4292658"/>
              <a:chExt cx="10839650" cy="2326999"/>
            </a:xfrm>
          </p:grpSpPr>
          <p:sp>
            <p:nvSpPr>
              <p:cNvPr id="213" name="Shape 967">
                <a:extLst>
                  <a:ext uri="{FF2B5EF4-FFF2-40B4-BE49-F238E27FC236}">
                    <a16:creationId xmlns:a16="http://schemas.microsoft.com/office/drawing/2014/main" id="{540F9563-F0EC-554C-B630-B42A470D3FA6}"/>
                  </a:ext>
                </a:extLst>
              </p:cNvPr>
              <p:cNvSpPr/>
              <p:nvPr/>
            </p:nvSpPr>
            <p:spPr>
              <a:xfrm>
                <a:off x="1706093" y="5502814"/>
                <a:ext cx="10839650" cy="11168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222" y="40"/>
                    </a:moveTo>
                    <a:lnTo>
                      <a:pt x="21600" y="0"/>
                    </a:lnTo>
                    <a:lnTo>
                      <a:pt x="13723" y="21600"/>
                    </a:lnTo>
                    <a:lnTo>
                      <a:pt x="0" y="21600"/>
                    </a:lnTo>
                    <a:lnTo>
                      <a:pt x="10222" y="40"/>
                    </a:lnTo>
                    <a:close/>
                  </a:path>
                </a:pathLst>
              </a:custGeom>
              <a:solidFill>
                <a:srgbClr val="282828"/>
              </a:solidFill>
              <a:ln w="38100" cap="flat">
                <a:solidFill>
                  <a:schemeClr val="tx2">
                    <a:alpha val="80000"/>
                  </a:schemeClr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81212" tIns="81212" rIns="81212" bIns="81212" numCol="1" anchor="ctr">
                <a:noAutofit/>
              </a:bodyPr>
              <a:lstStyle/>
              <a:p>
                <a:pPr defTabSz="1097252"/>
                <a:endParaRPr sz="432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4" name="Shape 973">
                <a:extLst>
                  <a:ext uri="{FF2B5EF4-FFF2-40B4-BE49-F238E27FC236}">
                    <a16:creationId xmlns:a16="http://schemas.microsoft.com/office/drawing/2014/main" id="{496B905F-1213-1A4E-AF96-CD81670F8F97}"/>
                  </a:ext>
                </a:extLst>
              </p:cNvPr>
              <p:cNvSpPr/>
              <p:nvPr/>
            </p:nvSpPr>
            <p:spPr>
              <a:xfrm>
                <a:off x="4518439" y="5870078"/>
                <a:ext cx="1417371" cy="613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9" y="4260"/>
                    </a:moveTo>
                    <a:lnTo>
                      <a:pt x="9574" y="0"/>
                    </a:lnTo>
                    <a:lnTo>
                      <a:pt x="21600" y="283"/>
                    </a:lnTo>
                    <a:lnTo>
                      <a:pt x="21526" y="16762"/>
                    </a:lnTo>
                    <a:lnTo>
                      <a:pt x="12835" y="21509"/>
                    </a:lnTo>
                    <a:lnTo>
                      <a:pt x="0" y="21600"/>
                    </a:lnTo>
                    <a:lnTo>
                      <a:pt x="129" y="4260"/>
                    </a:lnTo>
                    <a:close/>
                  </a:path>
                </a:pathLst>
              </a:custGeom>
              <a:solidFill>
                <a:srgbClr val="2828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81212" tIns="81212" rIns="81212" bIns="81212" numCol="1" anchor="ctr">
                <a:noAutofit/>
              </a:bodyPr>
              <a:lstStyle/>
              <a:p>
                <a:pPr defTabSz="1097252">
                  <a:defRPr sz="3600"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320" dirty="0">
                  <a:solidFill>
                    <a:prstClr val="white"/>
                  </a:solidFill>
                  <a:sym typeface="Helvetica Light"/>
                </a:endParaRPr>
              </a:p>
            </p:txBody>
          </p:sp>
          <p:sp>
            <p:nvSpPr>
              <p:cNvPr id="215" name="Shape 974">
                <a:extLst>
                  <a:ext uri="{FF2B5EF4-FFF2-40B4-BE49-F238E27FC236}">
                    <a16:creationId xmlns:a16="http://schemas.microsoft.com/office/drawing/2014/main" id="{683ED38F-D4E7-004A-AF9A-073991F62B7F}"/>
                  </a:ext>
                </a:extLst>
              </p:cNvPr>
              <p:cNvSpPr/>
              <p:nvPr/>
            </p:nvSpPr>
            <p:spPr>
              <a:xfrm>
                <a:off x="6230862" y="5897072"/>
                <a:ext cx="1344378" cy="5755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6" y="4465"/>
                    </a:moveTo>
                    <a:lnTo>
                      <a:pt x="8301" y="181"/>
                    </a:lnTo>
                    <a:lnTo>
                      <a:pt x="21388" y="0"/>
                    </a:lnTo>
                    <a:lnTo>
                      <a:pt x="21600" y="16158"/>
                    </a:lnTo>
                    <a:lnTo>
                      <a:pt x="12995" y="21503"/>
                    </a:lnTo>
                    <a:lnTo>
                      <a:pt x="0" y="21600"/>
                    </a:lnTo>
                    <a:lnTo>
                      <a:pt x="136" y="4465"/>
                    </a:lnTo>
                    <a:close/>
                  </a:path>
                </a:pathLst>
              </a:custGeom>
              <a:solidFill>
                <a:srgbClr val="2828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81212" tIns="81212" rIns="81212" bIns="81212" numCol="1" anchor="ctr">
                <a:noAutofit/>
              </a:bodyPr>
              <a:lstStyle/>
              <a:p>
                <a:pPr defTabSz="1097252">
                  <a:defRPr sz="3600"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320" dirty="0">
                  <a:solidFill>
                    <a:prstClr val="white"/>
                  </a:solidFill>
                  <a:sym typeface="Helvetica Light"/>
                </a:endParaRPr>
              </a:p>
            </p:txBody>
          </p:sp>
          <p:sp>
            <p:nvSpPr>
              <p:cNvPr id="216" name="Shape 975">
                <a:extLst>
                  <a:ext uri="{FF2B5EF4-FFF2-40B4-BE49-F238E27FC236}">
                    <a16:creationId xmlns:a16="http://schemas.microsoft.com/office/drawing/2014/main" id="{8F1A0EBA-EAB0-5547-A091-406147404FFD}"/>
                  </a:ext>
                </a:extLst>
              </p:cNvPr>
              <p:cNvSpPr/>
              <p:nvPr/>
            </p:nvSpPr>
            <p:spPr>
              <a:xfrm>
                <a:off x="7870533" y="5831989"/>
                <a:ext cx="1415341" cy="6162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4305"/>
                    </a:moveTo>
                    <a:lnTo>
                      <a:pt x="7756" y="304"/>
                    </a:lnTo>
                    <a:lnTo>
                      <a:pt x="21512" y="0"/>
                    </a:lnTo>
                    <a:lnTo>
                      <a:pt x="21600" y="16573"/>
                    </a:lnTo>
                    <a:lnTo>
                      <a:pt x="12948" y="21595"/>
                    </a:lnTo>
                    <a:lnTo>
                      <a:pt x="8" y="21600"/>
                    </a:lnTo>
                    <a:lnTo>
                      <a:pt x="0" y="4305"/>
                    </a:lnTo>
                    <a:close/>
                  </a:path>
                </a:pathLst>
              </a:custGeom>
              <a:solidFill>
                <a:srgbClr val="2828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81212" tIns="81212" rIns="81212" bIns="81212" numCol="1" anchor="ctr">
                <a:noAutofit/>
              </a:bodyPr>
              <a:lstStyle/>
              <a:p>
                <a:pPr defTabSz="1097252">
                  <a:defRPr sz="3600"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320" dirty="0">
                  <a:solidFill>
                    <a:prstClr val="white"/>
                  </a:solidFill>
                  <a:sym typeface="Helvetica Light"/>
                </a:endParaRPr>
              </a:p>
            </p:txBody>
          </p:sp>
          <p:sp>
            <p:nvSpPr>
              <p:cNvPr id="217" name="Shape 977">
                <a:extLst>
                  <a:ext uri="{FF2B5EF4-FFF2-40B4-BE49-F238E27FC236}">
                    <a16:creationId xmlns:a16="http://schemas.microsoft.com/office/drawing/2014/main" id="{71CD771F-126D-3846-ACF1-E6AFFED6E84B}"/>
                  </a:ext>
                </a:extLst>
              </p:cNvPr>
              <p:cNvSpPr/>
              <p:nvPr/>
            </p:nvSpPr>
            <p:spPr>
              <a:xfrm>
                <a:off x="9478011" y="5115271"/>
                <a:ext cx="1928883" cy="6816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4" y="1334"/>
                    </a:moveTo>
                    <a:lnTo>
                      <a:pt x="21526" y="0"/>
                    </a:lnTo>
                    <a:lnTo>
                      <a:pt x="21600" y="19672"/>
                    </a:lnTo>
                    <a:lnTo>
                      <a:pt x="18825" y="21461"/>
                    </a:lnTo>
                    <a:lnTo>
                      <a:pt x="0" y="21600"/>
                    </a:lnTo>
                    <a:lnTo>
                      <a:pt x="84" y="1334"/>
                    </a:lnTo>
                    <a:close/>
                  </a:path>
                </a:pathLst>
              </a:custGeom>
              <a:solidFill>
                <a:srgbClr val="282828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81212" tIns="81212" rIns="81212" bIns="81212" numCol="1" anchor="ctr">
                <a:noAutofit/>
              </a:bodyPr>
              <a:lstStyle/>
              <a:p>
                <a:pPr defTabSz="1097252">
                  <a:defRPr sz="3600"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320" dirty="0">
                  <a:solidFill>
                    <a:prstClr val="white"/>
                  </a:solidFill>
                  <a:sym typeface="Helvetica Light"/>
                </a:endParaRPr>
              </a:p>
            </p:txBody>
          </p:sp>
          <p:sp>
            <p:nvSpPr>
              <p:cNvPr id="218" name="Shape 978">
                <a:extLst>
                  <a:ext uri="{FF2B5EF4-FFF2-40B4-BE49-F238E27FC236}">
                    <a16:creationId xmlns:a16="http://schemas.microsoft.com/office/drawing/2014/main" id="{451CBCDC-D114-CC4E-8F31-5553C0813530}"/>
                  </a:ext>
                </a:extLst>
              </p:cNvPr>
              <p:cNvSpPr/>
              <p:nvPr/>
            </p:nvSpPr>
            <p:spPr>
              <a:xfrm>
                <a:off x="7671079" y="5137526"/>
                <a:ext cx="1376499" cy="6488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8" y="0"/>
                    </a:moveTo>
                    <a:lnTo>
                      <a:pt x="21308" y="869"/>
                    </a:lnTo>
                    <a:lnTo>
                      <a:pt x="21600" y="14906"/>
                    </a:lnTo>
                    <a:lnTo>
                      <a:pt x="6176" y="21600"/>
                    </a:lnTo>
                    <a:lnTo>
                      <a:pt x="0" y="21289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282828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81212" tIns="81212" rIns="81212" bIns="81212" numCol="1" anchor="ctr">
                <a:noAutofit/>
              </a:bodyPr>
              <a:lstStyle/>
              <a:p>
                <a:pPr defTabSz="1097252">
                  <a:defRPr sz="3600"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320" dirty="0">
                  <a:solidFill>
                    <a:prstClr val="white"/>
                  </a:solidFill>
                  <a:sym typeface="Helvetica Light"/>
                </a:endParaRPr>
              </a:p>
            </p:txBody>
          </p:sp>
          <p:sp>
            <p:nvSpPr>
              <p:cNvPr id="219" name="Shape 979">
                <a:extLst>
                  <a:ext uri="{FF2B5EF4-FFF2-40B4-BE49-F238E27FC236}">
                    <a16:creationId xmlns:a16="http://schemas.microsoft.com/office/drawing/2014/main" id="{2BBEC9F4-CF64-B847-817D-E3403EB3CB64}"/>
                  </a:ext>
                </a:extLst>
              </p:cNvPr>
              <p:cNvSpPr/>
              <p:nvPr/>
            </p:nvSpPr>
            <p:spPr>
              <a:xfrm>
                <a:off x="6178225" y="5152503"/>
                <a:ext cx="984730" cy="6395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5" y="0"/>
                    </a:moveTo>
                    <a:lnTo>
                      <a:pt x="21234" y="522"/>
                    </a:lnTo>
                    <a:lnTo>
                      <a:pt x="21600" y="20189"/>
                    </a:lnTo>
                    <a:lnTo>
                      <a:pt x="16900" y="21590"/>
                    </a:lnTo>
                    <a:lnTo>
                      <a:pt x="0" y="21600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282828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81212" tIns="81212" rIns="81212" bIns="81212" numCol="1" anchor="ctr">
                <a:noAutofit/>
              </a:bodyPr>
              <a:lstStyle/>
              <a:p>
                <a:pPr defTabSz="1097252">
                  <a:defRPr sz="3600"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320" dirty="0">
                  <a:solidFill>
                    <a:prstClr val="white"/>
                  </a:solidFill>
                  <a:sym typeface="Helvetica Light"/>
                </a:endParaRPr>
              </a:p>
            </p:txBody>
          </p:sp>
          <p:sp>
            <p:nvSpPr>
              <p:cNvPr id="220" name="Shape 980">
                <a:extLst>
                  <a:ext uri="{FF2B5EF4-FFF2-40B4-BE49-F238E27FC236}">
                    <a16:creationId xmlns:a16="http://schemas.microsoft.com/office/drawing/2014/main" id="{939BE913-2880-B04B-8997-470444570492}"/>
                  </a:ext>
                </a:extLst>
              </p:cNvPr>
              <p:cNvSpPr/>
              <p:nvPr/>
            </p:nvSpPr>
            <p:spPr>
              <a:xfrm>
                <a:off x="2698216" y="5871033"/>
                <a:ext cx="1680800" cy="6395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6" y="0"/>
                    </a:moveTo>
                    <a:lnTo>
                      <a:pt x="10179" y="392"/>
                    </a:lnTo>
                    <a:lnTo>
                      <a:pt x="21600" y="14587"/>
                    </a:lnTo>
                    <a:lnTo>
                      <a:pt x="9901" y="21590"/>
                    </a:lnTo>
                    <a:lnTo>
                      <a:pt x="0" y="21600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282828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81212" tIns="81212" rIns="81212" bIns="81212" numCol="1" anchor="ctr">
                <a:noAutofit/>
              </a:bodyPr>
              <a:lstStyle/>
              <a:p>
                <a:pPr defTabSz="1097252">
                  <a:defRPr sz="3600"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320" dirty="0">
                  <a:solidFill>
                    <a:prstClr val="white"/>
                  </a:solidFill>
                  <a:sym typeface="Helvetica Light"/>
                </a:endParaRPr>
              </a:p>
            </p:txBody>
          </p:sp>
          <p:sp>
            <p:nvSpPr>
              <p:cNvPr id="221" name="Shape 981">
                <a:extLst>
                  <a:ext uri="{FF2B5EF4-FFF2-40B4-BE49-F238E27FC236}">
                    <a16:creationId xmlns:a16="http://schemas.microsoft.com/office/drawing/2014/main" id="{64D5D908-505C-A24F-AF9E-D1B230613B1E}"/>
                  </a:ext>
                </a:extLst>
              </p:cNvPr>
              <p:cNvSpPr/>
              <p:nvPr/>
            </p:nvSpPr>
            <p:spPr>
              <a:xfrm>
                <a:off x="3205341" y="5903847"/>
                <a:ext cx="1203562" cy="4120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6521"/>
                    </a:moveTo>
                    <a:lnTo>
                      <a:pt x="21081" y="0"/>
                    </a:lnTo>
                    <a:lnTo>
                      <a:pt x="21600" y="21600"/>
                    </a:lnTo>
                    <a:lnTo>
                      <a:pt x="1662" y="21600"/>
                    </a:lnTo>
                    <a:lnTo>
                      <a:pt x="0" y="6521"/>
                    </a:lnTo>
                    <a:close/>
                  </a:path>
                </a:pathLst>
              </a:custGeom>
              <a:solidFill>
                <a:srgbClr val="282828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81212" tIns="81212" rIns="81212" bIns="81212" numCol="1" anchor="ctr">
                <a:noAutofit/>
              </a:bodyPr>
              <a:lstStyle/>
              <a:p>
                <a:pPr defTabSz="1097252">
                  <a:defRPr sz="3600"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320" dirty="0">
                  <a:solidFill>
                    <a:prstClr val="white"/>
                  </a:solidFill>
                  <a:sym typeface="Helvetica Light"/>
                </a:endParaRPr>
              </a:p>
            </p:txBody>
          </p:sp>
          <p:sp>
            <p:nvSpPr>
              <p:cNvPr id="222" name="Shape 1009">
                <a:extLst>
                  <a:ext uri="{FF2B5EF4-FFF2-40B4-BE49-F238E27FC236}">
                    <a16:creationId xmlns:a16="http://schemas.microsoft.com/office/drawing/2014/main" id="{11638FA3-9D8F-F34C-A53B-B052A286C96E}"/>
                  </a:ext>
                </a:extLst>
              </p:cNvPr>
              <p:cNvSpPr/>
              <p:nvPr/>
            </p:nvSpPr>
            <p:spPr>
              <a:xfrm>
                <a:off x="10862127" y="5417570"/>
                <a:ext cx="575971" cy="315328"/>
              </a:xfrm>
              <a:prstGeom prst="rect">
                <a:avLst/>
              </a:prstGeom>
              <a:solidFill>
                <a:srgbClr val="282828"/>
              </a:solidFill>
              <a:ln w="3175">
                <a:miter lim="400000"/>
              </a:ln>
            </p:spPr>
            <p:txBody>
              <a:bodyPr lIns="81212" tIns="81212" rIns="81212" bIns="81212" anchor="ctr"/>
              <a:lstStyle/>
              <a:p>
                <a:pPr defTabSz="1097252">
                  <a:defRPr sz="3600"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320" dirty="0">
                  <a:solidFill>
                    <a:prstClr val="white"/>
                  </a:solidFill>
                  <a:sym typeface="Helvetica Light"/>
                </a:endParaRPr>
              </a:p>
            </p:txBody>
          </p:sp>
          <p:pic>
            <p:nvPicPr>
              <p:cNvPr id="223" name="A1_d1.png">
                <a:extLst>
                  <a:ext uri="{FF2B5EF4-FFF2-40B4-BE49-F238E27FC236}">
                    <a16:creationId xmlns:a16="http://schemas.microsoft.com/office/drawing/2014/main" id="{F3271DC7-4DAB-6C43-A87B-953EF3341E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03358" y="4934634"/>
                <a:ext cx="1696021" cy="1573027"/>
              </a:xfrm>
              <a:prstGeom prst="rect">
                <a:avLst/>
              </a:prstGeom>
              <a:ln w="3175">
                <a:miter lim="400000"/>
              </a:ln>
            </p:spPr>
          </p:pic>
          <p:pic>
            <p:nvPicPr>
              <p:cNvPr id="224" name="A1_d2.png">
                <a:extLst>
                  <a:ext uri="{FF2B5EF4-FFF2-40B4-BE49-F238E27FC236}">
                    <a16:creationId xmlns:a16="http://schemas.microsoft.com/office/drawing/2014/main" id="{F4EF2A3D-0EEB-2543-98F6-C106E2728C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08686" y="5865168"/>
                <a:ext cx="1428382" cy="629510"/>
              </a:xfrm>
              <a:prstGeom prst="rect">
                <a:avLst/>
              </a:prstGeom>
              <a:ln w="3175">
                <a:miter lim="400000"/>
              </a:ln>
            </p:spPr>
          </p:pic>
          <p:pic>
            <p:nvPicPr>
              <p:cNvPr id="225" name="A1_d3.png">
                <a:extLst>
                  <a:ext uri="{FF2B5EF4-FFF2-40B4-BE49-F238E27FC236}">
                    <a16:creationId xmlns:a16="http://schemas.microsoft.com/office/drawing/2014/main" id="{063A124F-D7AF-3445-94D7-0B0BCB2D5B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226989" y="5866972"/>
                <a:ext cx="1374090" cy="608658"/>
              </a:xfrm>
              <a:prstGeom prst="rect">
                <a:avLst/>
              </a:prstGeom>
              <a:ln w="3175">
                <a:miter lim="400000"/>
              </a:ln>
            </p:spPr>
          </p:pic>
          <p:pic>
            <p:nvPicPr>
              <p:cNvPr id="226" name="A1_d4.png">
                <a:extLst>
                  <a:ext uri="{FF2B5EF4-FFF2-40B4-BE49-F238E27FC236}">
                    <a16:creationId xmlns:a16="http://schemas.microsoft.com/office/drawing/2014/main" id="{2CEA8FF7-FC57-F54A-802F-33DFC3E8A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856415" y="5811131"/>
                <a:ext cx="1461123" cy="647210"/>
              </a:xfrm>
              <a:prstGeom prst="rect">
                <a:avLst/>
              </a:prstGeom>
              <a:ln w="3175">
                <a:miter lim="400000"/>
              </a:ln>
            </p:spPr>
          </p:pic>
          <p:pic>
            <p:nvPicPr>
              <p:cNvPr id="227" name="A1_d5.png">
                <a:extLst>
                  <a:ext uri="{FF2B5EF4-FFF2-40B4-BE49-F238E27FC236}">
                    <a16:creationId xmlns:a16="http://schemas.microsoft.com/office/drawing/2014/main" id="{337A1BD6-7900-3944-979A-0945DE3F00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462745" y="4292658"/>
                <a:ext cx="1967147" cy="1526789"/>
              </a:xfrm>
              <a:prstGeom prst="rect">
                <a:avLst/>
              </a:prstGeom>
              <a:ln w="3175">
                <a:miter lim="400000"/>
              </a:ln>
            </p:spPr>
          </p:pic>
          <p:pic>
            <p:nvPicPr>
              <p:cNvPr id="228" name="A1_d6.png">
                <a:extLst>
                  <a:ext uri="{FF2B5EF4-FFF2-40B4-BE49-F238E27FC236}">
                    <a16:creationId xmlns:a16="http://schemas.microsoft.com/office/drawing/2014/main" id="{DE041FB0-19B3-AD42-BC39-DD9308D6D2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60142" y="4509591"/>
                <a:ext cx="1391322" cy="1302178"/>
              </a:xfrm>
              <a:prstGeom prst="rect">
                <a:avLst/>
              </a:prstGeom>
              <a:ln w="3175">
                <a:miter lim="400000"/>
              </a:ln>
            </p:spPr>
          </p:pic>
          <p:pic>
            <p:nvPicPr>
              <p:cNvPr id="229" name="A1_d7.png">
                <a:extLst>
                  <a:ext uri="{FF2B5EF4-FFF2-40B4-BE49-F238E27FC236}">
                    <a16:creationId xmlns:a16="http://schemas.microsoft.com/office/drawing/2014/main" id="{6588137B-48CE-484E-A00D-327DCBCB4C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47368" y="4581939"/>
                <a:ext cx="1026608" cy="1221531"/>
              </a:xfrm>
              <a:prstGeom prst="rect">
                <a:avLst/>
              </a:prstGeom>
              <a:ln w="3175">
                <a:miter lim="400000"/>
              </a:ln>
            </p:spPr>
          </p:pic>
        </p:grp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E9B34893-740B-7B44-977E-3037EFFA5685}"/>
                </a:ext>
              </a:extLst>
            </p:cNvPr>
            <p:cNvSpPr txBox="1"/>
            <p:nvPr/>
          </p:nvSpPr>
          <p:spPr>
            <a:xfrm>
              <a:off x="450223" y="2794436"/>
              <a:ext cx="2346446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AVAILABILITY ZONE</a:t>
              </a:r>
            </a:p>
          </p:txBody>
        </p: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144B20D-5DCA-1948-AE65-B094FAF834BD}"/>
              </a:ext>
            </a:extLst>
          </p:cNvPr>
          <p:cNvGrpSpPr/>
          <p:nvPr/>
        </p:nvGrpSpPr>
        <p:grpSpPr>
          <a:xfrm>
            <a:off x="384175" y="5488278"/>
            <a:ext cx="5303867" cy="2350777"/>
            <a:chOff x="384173" y="4856975"/>
            <a:chExt cx="5303867" cy="2350777"/>
          </a:xfrm>
        </p:grpSpPr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939572C8-4EBC-4F42-A8D3-29C112BD727D}"/>
                </a:ext>
              </a:extLst>
            </p:cNvPr>
            <p:cNvGrpSpPr/>
            <p:nvPr/>
          </p:nvGrpSpPr>
          <p:grpSpPr>
            <a:xfrm>
              <a:off x="697906" y="5729541"/>
              <a:ext cx="1277064" cy="1184452"/>
              <a:chOff x="4955641" y="2254346"/>
              <a:chExt cx="5297642" cy="4913462"/>
            </a:xfrm>
          </p:grpSpPr>
          <p:sp>
            <p:nvSpPr>
              <p:cNvPr id="238" name="Shape 980">
                <a:extLst>
                  <a:ext uri="{FF2B5EF4-FFF2-40B4-BE49-F238E27FC236}">
                    <a16:creationId xmlns:a16="http://schemas.microsoft.com/office/drawing/2014/main" id="{7ED6CECF-2FD5-3145-9C28-FF1F1805B74D}"/>
                  </a:ext>
                </a:extLst>
              </p:cNvPr>
              <p:cNvSpPr/>
              <p:nvPr/>
            </p:nvSpPr>
            <p:spPr>
              <a:xfrm>
                <a:off x="4955641" y="5170128"/>
                <a:ext cx="5297642" cy="1997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6" y="0"/>
                    </a:moveTo>
                    <a:lnTo>
                      <a:pt x="10179" y="392"/>
                    </a:lnTo>
                    <a:lnTo>
                      <a:pt x="21600" y="14587"/>
                    </a:lnTo>
                    <a:lnTo>
                      <a:pt x="9901" y="21590"/>
                    </a:lnTo>
                    <a:lnTo>
                      <a:pt x="0" y="21600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282828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81212" tIns="81212" rIns="81212" bIns="81212" numCol="1" anchor="ctr">
                <a:noAutofit/>
              </a:bodyPr>
              <a:lstStyle/>
              <a:p>
                <a:pPr defTabSz="1097252">
                  <a:defRPr sz="3600"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320" dirty="0">
                  <a:solidFill>
                    <a:prstClr val="white"/>
                  </a:solidFill>
                  <a:sym typeface="Helvetica Light"/>
                </a:endParaRPr>
              </a:p>
            </p:txBody>
          </p:sp>
          <p:sp>
            <p:nvSpPr>
              <p:cNvPr id="239" name="Shape 981">
                <a:extLst>
                  <a:ext uri="{FF2B5EF4-FFF2-40B4-BE49-F238E27FC236}">
                    <a16:creationId xmlns:a16="http://schemas.microsoft.com/office/drawing/2014/main" id="{73911DD6-0F4F-084C-BC3E-62C17842AFF7}"/>
                  </a:ext>
                </a:extLst>
              </p:cNvPr>
              <p:cNvSpPr/>
              <p:nvPr/>
            </p:nvSpPr>
            <p:spPr>
              <a:xfrm>
                <a:off x="5462766" y="5685987"/>
                <a:ext cx="4790517" cy="8770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6521"/>
                    </a:moveTo>
                    <a:lnTo>
                      <a:pt x="21081" y="0"/>
                    </a:lnTo>
                    <a:lnTo>
                      <a:pt x="21600" y="21600"/>
                    </a:lnTo>
                    <a:lnTo>
                      <a:pt x="1662" y="21600"/>
                    </a:lnTo>
                    <a:lnTo>
                      <a:pt x="0" y="6521"/>
                    </a:lnTo>
                    <a:close/>
                  </a:path>
                </a:pathLst>
              </a:custGeom>
              <a:solidFill>
                <a:srgbClr val="282828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81212" tIns="81212" rIns="81212" bIns="81212" numCol="1" anchor="ctr">
                <a:noAutofit/>
              </a:bodyPr>
              <a:lstStyle/>
              <a:p>
                <a:pPr defTabSz="1097252">
                  <a:defRPr sz="3600"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320" dirty="0">
                  <a:solidFill>
                    <a:prstClr val="white"/>
                  </a:solidFill>
                  <a:sym typeface="Helvetica Light"/>
                </a:endParaRPr>
              </a:p>
            </p:txBody>
          </p:sp>
          <p:pic>
            <p:nvPicPr>
              <p:cNvPr id="240" name="A1_d1.png">
                <a:extLst>
                  <a:ext uri="{FF2B5EF4-FFF2-40B4-BE49-F238E27FC236}">
                    <a16:creationId xmlns:a16="http://schemas.microsoft.com/office/drawing/2014/main" id="{38478E75-4A13-B34F-8116-94ED815B33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55641" y="2254346"/>
                <a:ext cx="5297642" cy="4913462"/>
              </a:xfrm>
              <a:prstGeom prst="rect">
                <a:avLst/>
              </a:prstGeom>
              <a:ln w="3175">
                <a:miter lim="400000"/>
              </a:ln>
            </p:spPr>
          </p:pic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9B16270F-2DF7-1D49-B215-7DE244852AFB}"/>
                </a:ext>
              </a:extLst>
            </p:cNvPr>
            <p:cNvGrpSpPr/>
            <p:nvPr/>
          </p:nvGrpSpPr>
          <p:grpSpPr>
            <a:xfrm>
              <a:off x="2691742" y="5464202"/>
              <a:ext cx="758442" cy="1570190"/>
              <a:chOff x="154169" y="1882337"/>
              <a:chExt cx="2556311" cy="5292287"/>
            </a:xfrm>
          </p:grpSpPr>
          <p:pic>
            <p:nvPicPr>
              <p:cNvPr id="235" name="Picture 234">
                <a:extLst>
                  <a:ext uri="{FF2B5EF4-FFF2-40B4-BE49-F238E27FC236}">
                    <a16:creationId xmlns:a16="http://schemas.microsoft.com/office/drawing/2014/main" id="{0E561B62-EEF8-A845-AE50-25BCBB376F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54169" y="1882337"/>
                <a:ext cx="2540000" cy="2540000"/>
              </a:xfrm>
              <a:prstGeom prst="rect">
                <a:avLst/>
              </a:prstGeom>
            </p:spPr>
          </p:pic>
          <p:pic>
            <p:nvPicPr>
              <p:cNvPr id="236" name="Picture 235">
                <a:extLst>
                  <a:ext uri="{FF2B5EF4-FFF2-40B4-BE49-F238E27FC236}">
                    <a16:creationId xmlns:a16="http://schemas.microsoft.com/office/drawing/2014/main" id="{C98A44EC-1573-9547-B374-9668799463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70480" y="3253937"/>
                <a:ext cx="2540000" cy="2540000"/>
              </a:xfrm>
              <a:prstGeom prst="rect">
                <a:avLst/>
              </a:prstGeom>
            </p:spPr>
          </p:pic>
          <p:pic>
            <p:nvPicPr>
              <p:cNvPr id="237" name="Picture 236">
                <a:extLst>
                  <a:ext uri="{FF2B5EF4-FFF2-40B4-BE49-F238E27FC236}">
                    <a16:creationId xmlns:a16="http://schemas.microsoft.com/office/drawing/2014/main" id="{4A9CA579-FC52-7B4C-BB12-BB99430F5B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70480" y="4634624"/>
                <a:ext cx="2540000" cy="2540000"/>
              </a:xfrm>
              <a:prstGeom prst="rect">
                <a:avLst/>
              </a:prstGeom>
            </p:spPr>
          </p:pic>
        </p:grp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F33CACEA-0668-2E4D-927A-D2702904BE12}"/>
                </a:ext>
              </a:extLst>
            </p:cNvPr>
            <p:cNvSpPr txBox="1"/>
            <p:nvPr/>
          </p:nvSpPr>
          <p:spPr>
            <a:xfrm>
              <a:off x="384173" y="4856975"/>
              <a:ext cx="3412641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DATA CENTER, RACK, HOST</a:t>
              </a:r>
            </a:p>
          </p:txBody>
        </p:sp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id="{410B9E4A-AD77-FD49-9D8B-56DAECED3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>
              <a:off x="3638259" y="5157971"/>
              <a:ext cx="2049781" cy="2049781"/>
            </a:xfrm>
            <a:prstGeom prst="rect">
              <a:avLst/>
            </a:prstGeom>
          </p:spPr>
        </p:pic>
      </p:grpSp>
      <p:pic>
        <p:nvPicPr>
          <p:cNvPr id="241" name="Graphic 240">
            <a:extLst>
              <a:ext uri="{FF2B5EF4-FFF2-40B4-BE49-F238E27FC236}">
                <a16:creationId xmlns:a16="http://schemas.microsoft.com/office/drawing/2014/main" id="{EEF473C4-8BEF-E64D-8BCB-F17E7C934E9D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6314538" y="1547245"/>
            <a:ext cx="436214" cy="436214"/>
          </a:xfrm>
          <a:prstGeom prst="rect">
            <a:avLst/>
          </a:prstGeom>
        </p:spPr>
      </p:pic>
      <p:sp>
        <p:nvSpPr>
          <p:cNvPr id="133" name="Title 2">
            <a:extLst>
              <a:ext uri="{FF2B5EF4-FFF2-40B4-BE49-F238E27FC236}">
                <a16:creationId xmlns:a16="http://schemas.microsoft.com/office/drawing/2014/main" id="{D436D1C1-CBDD-2545-9439-E846B2EFA721}"/>
              </a:ext>
            </a:extLst>
          </p:cNvPr>
          <p:cNvSpPr txBox="1">
            <a:spLocks/>
          </p:cNvSpPr>
          <p:nvPr/>
        </p:nvSpPr>
        <p:spPr>
          <a:xfrm>
            <a:off x="538863" y="183899"/>
            <a:ext cx="13128486" cy="87318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416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Virtual Private Cloud (VPC) overview</a:t>
            </a:r>
          </a:p>
        </p:txBody>
      </p:sp>
    </p:spTree>
    <p:extLst>
      <p:ext uri="{BB962C8B-B14F-4D97-AF65-F5344CB8AC3E}">
        <p14:creationId xmlns:p14="http://schemas.microsoft.com/office/powerpoint/2010/main" val="2838704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9FCED7-749E-9343-982B-3C0EE40C2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16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VPC IP addressing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03830EB9-B3C2-5D47-BE9A-02D9944CD9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8863" y="1639166"/>
            <a:ext cx="13128486" cy="5555317"/>
          </a:xfrm>
        </p:spPr>
        <p:txBody>
          <a:bodyPr>
            <a:noAutofit/>
          </a:bodyPr>
          <a:lstStyle/>
          <a:p>
            <a:pPr marL="548627" indent="-548627">
              <a:buFont typeface="Arial" panose="020B0604020202020204" pitchFamily="34" charset="0"/>
              <a:buChar char="•"/>
            </a:pPr>
            <a:r>
              <a:rPr lang="en-US" dirty="0"/>
              <a:t>Internal to VPC</a:t>
            </a:r>
          </a:p>
          <a:p>
            <a:pPr marL="1737317" lvl="1" indent="-548627">
              <a:buFont typeface="Arial" panose="020B0604020202020204" pitchFamily="34" charset="0"/>
              <a:buChar char="•"/>
            </a:pPr>
            <a:r>
              <a:rPr lang="en-US" dirty="0"/>
              <a:t>VPCs can be between /16 and /28</a:t>
            </a:r>
          </a:p>
          <a:p>
            <a:pPr marL="1737317" lvl="1" indent="-548627">
              <a:buFont typeface="Arial" panose="020B0604020202020204" pitchFamily="34" charset="0"/>
              <a:buChar char="•"/>
            </a:pPr>
            <a:r>
              <a:rPr lang="en-US" dirty="0"/>
              <a:t>VPCs support subnetting</a:t>
            </a:r>
          </a:p>
          <a:p>
            <a:pPr marL="1737317" lvl="1" indent="-548627">
              <a:buFont typeface="Arial" panose="020B0604020202020204" pitchFamily="34" charset="0"/>
              <a:buChar char="•"/>
            </a:pPr>
            <a:r>
              <a:rPr lang="en-US" dirty="0"/>
              <a:t>VPC CIDRs cannot be modified once created</a:t>
            </a:r>
          </a:p>
          <a:p>
            <a:pPr marL="1737317" lvl="1" indent="-548627">
              <a:buFont typeface="Arial" panose="020B0604020202020204" pitchFamily="34" charset="0"/>
              <a:buChar char="•"/>
            </a:pPr>
            <a:r>
              <a:rPr lang="en-US" dirty="0"/>
              <a:t>Additional CIDRs can be added to a VPC</a:t>
            </a:r>
          </a:p>
          <a:p>
            <a:pPr marL="548627" indent="-548627">
              <a:buFont typeface="Arial" panose="020B0604020202020204" pitchFamily="34" charset="0"/>
              <a:buChar char="•"/>
            </a:pPr>
            <a:r>
              <a:rPr lang="en-US" dirty="0"/>
              <a:t>External</a:t>
            </a:r>
          </a:p>
          <a:p>
            <a:pPr marL="1737317" lvl="1" indent="-548627">
              <a:buFont typeface="Arial" panose="020B0604020202020204" pitchFamily="34" charset="0"/>
              <a:buChar char="•"/>
            </a:pPr>
            <a:r>
              <a:rPr lang="en-US" dirty="0"/>
              <a:t>Support IPv4 and IPv6</a:t>
            </a:r>
          </a:p>
          <a:p>
            <a:pPr marL="1737317" lvl="1" indent="-548627">
              <a:buFont typeface="Arial" panose="020B0604020202020204" pitchFamily="34" charset="0"/>
              <a:buChar char="•"/>
            </a:pPr>
            <a:r>
              <a:rPr lang="en-US" dirty="0"/>
              <a:t>Support bringing your own IP space</a:t>
            </a:r>
          </a:p>
        </p:txBody>
      </p:sp>
    </p:spTree>
    <p:extLst>
      <p:ext uri="{BB962C8B-B14F-4D97-AF65-F5344CB8AC3E}">
        <p14:creationId xmlns:p14="http://schemas.microsoft.com/office/powerpoint/2010/main" val="3560930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9FCED7-749E-9343-982B-3C0EE40C2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16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VPC IP addressing considerations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03830EB9-B3C2-5D47-BE9A-02D9944CD9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8863" y="1639166"/>
            <a:ext cx="13128486" cy="5555317"/>
          </a:xfrm>
        </p:spPr>
        <p:txBody>
          <a:bodyPr>
            <a:noAutofit/>
          </a:bodyPr>
          <a:lstStyle/>
          <a:p>
            <a:pPr marL="548627" indent="-548627">
              <a:buFont typeface="Arial" panose="020B0604020202020204" pitchFamily="34" charset="0"/>
              <a:buChar char="•"/>
            </a:pPr>
            <a:r>
              <a:rPr lang="en-US" dirty="0"/>
              <a:t>Plan your IP space before creating it</a:t>
            </a:r>
          </a:p>
          <a:p>
            <a:pPr marL="1737317" lvl="1" indent="-548627">
              <a:buFont typeface="Arial" panose="020B0604020202020204" pitchFamily="34" charset="0"/>
              <a:buChar char="•"/>
            </a:pPr>
            <a:r>
              <a:rPr lang="en-US" dirty="0"/>
              <a:t>Overlapping IP spaces = future headache </a:t>
            </a:r>
          </a:p>
          <a:p>
            <a:pPr marL="1737317" lvl="1" indent="-548627">
              <a:buFont typeface="Arial" panose="020B0604020202020204" pitchFamily="34" charset="0"/>
              <a:buChar char="•"/>
            </a:pPr>
            <a:r>
              <a:rPr lang="en-US" dirty="0"/>
              <a:t>Consider using multiple VPCs </a:t>
            </a:r>
          </a:p>
          <a:p>
            <a:pPr marL="1737317" lvl="1" indent="-548627">
              <a:buFont typeface="Arial" panose="020B0604020202020204" pitchFamily="34" charset="0"/>
              <a:buChar char="•"/>
            </a:pPr>
            <a:r>
              <a:rPr lang="en-US" dirty="0"/>
              <a:t>Consider future AWS region expansion</a:t>
            </a:r>
          </a:p>
          <a:p>
            <a:pPr marL="1737317" lvl="1" indent="-548627">
              <a:buFont typeface="Arial" panose="020B0604020202020204" pitchFamily="34" charset="0"/>
              <a:buChar char="•"/>
            </a:pPr>
            <a:r>
              <a:rPr lang="en-US" dirty="0"/>
              <a:t>Consider future connectivity to corporate networks</a:t>
            </a:r>
          </a:p>
          <a:p>
            <a:pPr marL="1737317" lvl="1" indent="-548627">
              <a:buFont typeface="Arial" panose="020B0604020202020204" pitchFamily="34" charset="0"/>
              <a:buChar char="•"/>
            </a:pPr>
            <a:r>
              <a:rPr lang="en-US" dirty="0"/>
              <a:t>Consider subnet design</a:t>
            </a:r>
          </a:p>
          <a:p>
            <a:pPr marL="1737317" lvl="1" indent="-548627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850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BB5B9-9536-214C-9A79-51C72251C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Subnets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7E990-71A8-3647-9053-8FF1E4D228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721" y="1620013"/>
            <a:ext cx="5693308" cy="5555317"/>
          </a:xfrm>
        </p:spPr>
        <p:txBody>
          <a:bodyPr/>
          <a:lstStyle/>
          <a:p>
            <a:pPr marL="548627" indent="-548627">
              <a:buFont typeface="Arial" panose="020B0604020202020204" pitchFamily="34" charset="0"/>
              <a:buChar char="•"/>
            </a:pPr>
            <a:r>
              <a:rPr lang="en-US" sz="2880" dirty="0"/>
              <a:t>VPCs span a region</a:t>
            </a:r>
          </a:p>
          <a:p>
            <a:pPr marL="548627" indent="-548627">
              <a:buFont typeface="Arial" panose="020B0604020202020204" pitchFamily="34" charset="0"/>
              <a:buChar char="•"/>
            </a:pPr>
            <a:r>
              <a:rPr lang="en-US" sz="2880" dirty="0"/>
              <a:t>Subnets are allocated as a subset of the VPC CIDR range and span a specific AZ</a:t>
            </a:r>
          </a:p>
          <a:p>
            <a:pPr marL="548627" indent="-548627">
              <a:buFont typeface="Arial" panose="020B0604020202020204" pitchFamily="34" charset="0"/>
              <a:buChar char="•"/>
            </a:pPr>
            <a:r>
              <a:rPr lang="en-US" sz="2880" dirty="0"/>
              <a:t>You can have multiple subnets in each VPC and each AZ</a:t>
            </a:r>
          </a:p>
          <a:p>
            <a:pPr marL="548627" indent="-548627">
              <a:buFont typeface="Arial" panose="020B0604020202020204" pitchFamily="34" charset="0"/>
              <a:buChar char="•"/>
            </a:pPr>
            <a:r>
              <a:rPr lang="en-US" sz="2880" dirty="0"/>
              <a:t>Implicit route between all subnets within a VPC</a:t>
            </a:r>
          </a:p>
          <a:p>
            <a:pPr marL="548627" indent="-548627">
              <a:buFont typeface="Arial" panose="020B0604020202020204" pitchFamily="34" charset="0"/>
              <a:buChar char="•"/>
            </a:pPr>
            <a:endParaRPr lang="en-US" sz="2880" dirty="0"/>
          </a:p>
          <a:p>
            <a:endParaRPr lang="en-US" sz="288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DB7E19-0E44-EB4C-8886-E2161E8F8335}"/>
              </a:ext>
            </a:extLst>
          </p:cNvPr>
          <p:cNvSpPr/>
          <p:nvPr/>
        </p:nvSpPr>
        <p:spPr>
          <a:xfrm>
            <a:off x="7623176" y="4820828"/>
            <a:ext cx="2177440" cy="1540016"/>
          </a:xfrm>
          <a:prstGeom prst="rect">
            <a:avLst/>
          </a:prstGeom>
          <a:solidFill>
            <a:schemeClr val="accent4">
              <a:lumMod val="20000"/>
              <a:lumOff val="80000"/>
              <a:alpha val="1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1325" tIns="73152" rIns="146304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40" dirty="0">
                <a:solidFill>
                  <a:schemeClr val="accent2"/>
                </a:solidFill>
              </a:rPr>
              <a:t>Subnet A2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DC40AA-69B4-5848-BC06-E7A593B91FC7}"/>
              </a:ext>
            </a:extLst>
          </p:cNvPr>
          <p:cNvSpPr/>
          <p:nvPr/>
        </p:nvSpPr>
        <p:spPr>
          <a:xfrm>
            <a:off x="10741472" y="4820828"/>
            <a:ext cx="2177440" cy="1540016"/>
          </a:xfrm>
          <a:prstGeom prst="rect">
            <a:avLst/>
          </a:prstGeom>
          <a:solidFill>
            <a:schemeClr val="accent4">
              <a:lumMod val="20000"/>
              <a:lumOff val="80000"/>
              <a:alpha val="1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1325" tIns="73152" rIns="146304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40" dirty="0">
                <a:solidFill>
                  <a:schemeClr val="accent2"/>
                </a:solidFill>
              </a:rPr>
              <a:t>Subnet B2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A12EE-F41F-4E48-9C65-8512952481CD}"/>
              </a:ext>
            </a:extLst>
          </p:cNvPr>
          <p:cNvSpPr txBox="1"/>
          <p:nvPr/>
        </p:nvSpPr>
        <p:spPr>
          <a:xfrm>
            <a:off x="11018432" y="5650946"/>
            <a:ext cx="1936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99AF7D-C47B-A342-B586-4650BBB234F2}"/>
              </a:ext>
            </a:extLst>
          </p:cNvPr>
          <p:cNvSpPr txBox="1"/>
          <p:nvPr/>
        </p:nvSpPr>
        <p:spPr>
          <a:xfrm>
            <a:off x="7686196" y="5650946"/>
            <a:ext cx="1936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D7C3AA-A107-E544-9915-38FFEC2C4E8C}"/>
              </a:ext>
            </a:extLst>
          </p:cNvPr>
          <p:cNvSpPr/>
          <p:nvPr/>
        </p:nvSpPr>
        <p:spPr>
          <a:xfrm>
            <a:off x="6310163" y="1547106"/>
            <a:ext cx="7594895" cy="5708948"/>
          </a:xfrm>
          <a:prstGeom prst="rect">
            <a:avLst/>
          </a:prstGeom>
          <a:noFill/>
          <a:ln w="12700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rgbClr val="FAFAFA"/>
                </a:solidFill>
              </a:rPr>
              <a:t> US-EAST-1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CDBAE4-F30C-0A4A-954F-35765D0FBD18}"/>
              </a:ext>
            </a:extLst>
          </p:cNvPr>
          <p:cNvSpPr/>
          <p:nvPr/>
        </p:nvSpPr>
        <p:spPr>
          <a:xfrm>
            <a:off x="6822740" y="2257062"/>
            <a:ext cx="6678577" cy="4592045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6000" tIns="115200" rIns="146304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40" dirty="0">
                <a:ln w="0"/>
                <a:solidFill>
                  <a:schemeClr val="accent4"/>
                </a:solidFill>
              </a:rPr>
              <a:t>VPC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4C1CABE-4E1A-7D47-8AE3-2680E2912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24633" y="2257063"/>
            <a:ext cx="384047" cy="35049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17F6657-D02A-6743-9570-1FDCD916928D}"/>
              </a:ext>
            </a:extLst>
          </p:cNvPr>
          <p:cNvSpPr/>
          <p:nvPr/>
        </p:nvSpPr>
        <p:spPr>
          <a:xfrm>
            <a:off x="7411737" y="2716341"/>
            <a:ext cx="2600317" cy="3786110"/>
          </a:xfrm>
          <a:prstGeom prst="rect">
            <a:avLst/>
          </a:prstGeom>
          <a:noFill/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304" tIns="146304" rIns="146304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40" dirty="0">
                <a:solidFill>
                  <a:schemeClr val="accent2"/>
                </a:solidFill>
              </a:rPr>
              <a:t>Availability Zone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EDDFAB-54AE-5242-8E3F-1B1708C3DD61}"/>
              </a:ext>
            </a:extLst>
          </p:cNvPr>
          <p:cNvSpPr/>
          <p:nvPr/>
        </p:nvSpPr>
        <p:spPr>
          <a:xfrm>
            <a:off x="10530034" y="2716341"/>
            <a:ext cx="2600317" cy="3786110"/>
          </a:xfrm>
          <a:prstGeom prst="rect">
            <a:avLst/>
          </a:prstGeom>
          <a:noFill/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304" tIns="146304" rIns="146304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40" dirty="0">
                <a:solidFill>
                  <a:schemeClr val="accent2"/>
                </a:solidFill>
              </a:rPr>
              <a:t>Availability Zone 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76DE1E-6F55-3B46-B8BD-EBFC118ED837}"/>
              </a:ext>
            </a:extLst>
          </p:cNvPr>
          <p:cNvSpPr/>
          <p:nvPr/>
        </p:nvSpPr>
        <p:spPr>
          <a:xfrm>
            <a:off x="7623176" y="3174664"/>
            <a:ext cx="2177440" cy="1540016"/>
          </a:xfrm>
          <a:prstGeom prst="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1325" tIns="73152" rIns="146304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40" dirty="0">
                <a:solidFill>
                  <a:schemeClr val="accent4"/>
                </a:solidFill>
              </a:rPr>
              <a:t>Subnet A1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B75F08D-CBA9-D54F-B5D5-9D021F2A74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23176" y="4820827"/>
            <a:ext cx="319055" cy="29117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C25B432-6A1E-8F48-9850-8CA56A7116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23176" y="3174663"/>
            <a:ext cx="319055" cy="29117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188347F-8365-164B-862E-E33C46E272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41472" y="4820827"/>
            <a:ext cx="319055" cy="29117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C46D215-9A54-E644-9894-D92305E9E69D}"/>
              </a:ext>
            </a:extLst>
          </p:cNvPr>
          <p:cNvSpPr/>
          <p:nvPr/>
        </p:nvSpPr>
        <p:spPr>
          <a:xfrm>
            <a:off x="10741472" y="3174664"/>
            <a:ext cx="2177440" cy="1540016"/>
          </a:xfrm>
          <a:prstGeom prst="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1325" tIns="73152" rIns="146304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40" dirty="0">
                <a:solidFill>
                  <a:schemeClr val="accent4"/>
                </a:solidFill>
              </a:rPr>
              <a:t>Subnet B1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5237FEA2-E5F9-654B-B792-B65AC6B97B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41472" y="3174663"/>
            <a:ext cx="319055" cy="29117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5247CE1-E50A-774E-ABB4-2287E478033A}"/>
              </a:ext>
            </a:extLst>
          </p:cNvPr>
          <p:cNvSpPr txBox="1"/>
          <p:nvPr/>
        </p:nvSpPr>
        <p:spPr>
          <a:xfrm>
            <a:off x="7685310" y="4385649"/>
            <a:ext cx="205317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40" dirty="0">
                <a:solidFill>
                  <a:schemeClr val="bg1"/>
                </a:solidFill>
              </a:rPr>
              <a:t>10.0.0.0/24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3E73D-B7CC-A441-BEED-E32DD59410B3}"/>
              </a:ext>
            </a:extLst>
          </p:cNvPr>
          <p:cNvSpPr txBox="1"/>
          <p:nvPr/>
        </p:nvSpPr>
        <p:spPr>
          <a:xfrm>
            <a:off x="7685313" y="6053742"/>
            <a:ext cx="205317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40" dirty="0">
                <a:solidFill>
                  <a:schemeClr val="bg1"/>
                </a:solidFill>
              </a:rPr>
              <a:t>10.0.1.0/24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179011-623B-8B49-91AF-AA67FD133BDD}"/>
              </a:ext>
            </a:extLst>
          </p:cNvPr>
          <p:cNvSpPr txBox="1"/>
          <p:nvPr/>
        </p:nvSpPr>
        <p:spPr>
          <a:xfrm>
            <a:off x="10803611" y="4385649"/>
            <a:ext cx="205317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40" dirty="0">
                <a:solidFill>
                  <a:schemeClr val="bg1"/>
                </a:solidFill>
              </a:rPr>
              <a:t>10.0.2.0/24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F59AD9-6633-E54E-B284-F1E3C5FD7233}"/>
              </a:ext>
            </a:extLst>
          </p:cNvPr>
          <p:cNvSpPr txBox="1"/>
          <p:nvPr/>
        </p:nvSpPr>
        <p:spPr>
          <a:xfrm>
            <a:off x="10787707" y="6053742"/>
            <a:ext cx="205317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40" dirty="0">
                <a:solidFill>
                  <a:schemeClr val="bg1"/>
                </a:solidFill>
              </a:rPr>
              <a:t>10.0.3.0/24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01F99F-E21E-C142-AB83-3093477A670B}"/>
              </a:ext>
            </a:extLst>
          </p:cNvPr>
          <p:cNvSpPr txBox="1"/>
          <p:nvPr/>
        </p:nvSpPr>
        <p:spPr>
          <a:xfrm>
            <a:off x="9230622" y="2322689"/>
            <a:ext cx="205317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40" dirty="0">
                <a:solidFill>
                  <a:schemeClr val="bg1"/>
                </a:solidFill>
              </a:rPr>
              <a:t>10.0.0.0/16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EEDC1B-EE70-0846-B0FD-E698FB2538E6}"/>
              </a:ext>
            </a:extLst>
          </p:cNvPr>
          <p:cNvSpPr txBox="1"/>
          <p:nvPr/>
        </p:nvSpPr>
        <p:spPr>
          <a:xfrm>
            <a:off x="7686196" y="3995631"/>
            <a:ext cx="1936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AFAFA"/>
                </a:solidFill>
              </a:rPr>
              <a:t>Instance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91D1E5-0233-2F47-A916-F551E3ADDB77}"/>
              </a:ext>
            </a:extLst>
          </p:cNvPr>
          <p:cNvSpPr txBox="1"/>
          <p:nvPr/>
        </p:nvSpPr>
        <p:spPr>
          <a:xfrm>
            <a:off x="11018432" y="3995631"/>
            <a:ext cx="1936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9D57BDA9-35AA-4943-A59C-E681561F15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44549" y="3513226"/>
            <a:ext cx="419514" cy="41951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8B53FD97-7004-6440-A598-2051D4BEB1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44549" y="5198407"/>
            <a:ext cx="419514" cy="419514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E662CBC7-22C0-F04E-905B-2175F1BC17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50997" y="3513226"/>
            <a:ext cx="419514" cy="419514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3D64A09-72AE-534E-83BE-78F067908A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50997" y="5198407"/>
            <a:ext cx="419514" cy="41951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24AF6AC9-CEFD-4A4B-866E-462F694685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14538" y="1547245"/>
            <a:ext cx="436214" cy="43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16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BB5B9-9536-214C-9A79-51C72251C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7E990-71A8-3647-9053-8FF1E4D228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721" y="1620013"/>
            <a:ext cx="5693308" cy="5555317"/>
          </a:xfrm>
        </p:spPr>
        <p:txBody>
          <a:bodyPr/>
          <a:lstStyle/>
          <a:p>
            <a:pPr marL="548627" indent="-548627">
              <a:buFont typeface="Arial" panose="020B0604020202020204" pitchFamily="34" charset="0"/>
              <a:buChar char="•"/>
            </a:pPr>
            <a:r>
              <a:rPr lang="en-US" sz="2880" dirty="0"/>
              <a:t>Each subnet has associated routing table</a:t>
            </a:r>
          </a:p>
          <a:p>
            <a:pPr marL="548627" indent="-548627">
              <a:buFont typeface="Arial" panose="020B0604020202020204" pitchFamily="34" charset="0"/>
              <a:buChar char="•"/>
            </a:pPr>
            <a:r>
              <a:rPr lang="en-US" sz="2880" dirty="0"/>
              <a:t>Routing tables can be associated with multiple subnets</a:t>
            </a:r>
          </a:p>
          <a:p>
            <a:pPr marL="548627" indent="-548627">
              <a:buFont typeface="Arial" panose="020B0604020202020204" pitchFamily="34" charset="0"/>
              <a:buChar char="•"/>
            </a:pPr>
            <a:endParaRPr lang="en-US" sz="2880" dirty="0"/>
          </a:p>
          <a:p>
            <a:endParaRPr lang="en-US" sz="288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DB7E19-0E44-EB4C-8886-E2161E8F8335}"/>
              </a:ext>
            </a:extLst>
          </p:cNvPr>
          <p:cNvSpPr/>
          <p:nvPr/>
        </p:nvSpPr>
        <p:spPr>
          <a:xfrm>
            <a:off x="7623176" y="4820828"/>
            <a:ext cx="2177440" cy="1540016"/>
          </a:xfrm>
          <a:prstGeom prst="rect">
            <a:avLst/>
          </a:prstGeom>
          <a:solidFill>
            <a:schemeClr val="accent4">
              <a:lumMod val="20000"/>
              <a:lumOff val="80000"/>
              <a:alpha val="1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1325" tIns="73152" rIns="146304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40" dirty="0">
                <a:solidFill>
                  <a:schemeClr val="accent2"/>
                </a:solidFill>
              </a:rPr>
              <a:t>Subnet A2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DC40AA-69B4-5848-BC06-E7A593B91FC7}"/>
              </a:ext>
            </a:extLst>
          </p:cNvPr>
          <p:cNvSpPr/>
          <p:nvPr/>
        </p:nvSpPr>
        <p:spPr>
          <a:xfrm>
            <a:off x="10741472" y="4820828"/>
            <a:ext cx="2177440" cy="1540016"/>
          </a:xfrm>
          <a:prstGeom prst="rect">
            <a:avLst/>
          </a:prstGeom>
          <a:solidFill>
            <a:schemeClr val="accent4">
              <a:lumMod val="20000"/>
              <a:lumOff val="80000"/>
              <a:alpha val="1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1325" tIns="73152" rIns="146304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40" dirty="0">
                <a:solidFill>
                  <a:schemeClr val="accent2"/>
                </a:solidFill>
              </a:rPr>
              <a:t>Subnet B2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A12EE-F41F-4E48-9C65-8512952481CD}"/>
              </a:ext>
            </a:extLst>
          </p:cNvPr>
          <p:cNvSpPr txBox="1"/>
          <p:nvPr/>
        </p:nvSpPr>
        <p:spPr>
          <a:xfrm>
            <a:off x="11018432" y="5650946"/>
            <a:ext cx="1936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99AF7D-C47B-A342-B586-4650BBB234F2}"/>
              </a:ext>
            </a:extLst>
          </p:cNvPr>
          <p:cNvSpPr txBox="1"/>
          <p:nvPr/>
        </p:nvSpPr>
        <p:spPr>
          <a:xfrm>
            <a:off x="7686196" y="5650946"/>
            <a:ext cx="1936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D7C3AA-A107-E544-9915-38FFEC2C4E8C}"/>
              </a:ext>
            </a:extLst>
          </p:cNvPr>
          <p:cNvSpPr/>
          <p:nvPr/>
        </p:nvSpPr>
        <p:spPr>
          <a:xfrm>
            <a:off x="6310163" y="1547106"/>
            <a:ext cx="7594895" cy="5708948"/>
          </a:xfrm>
          <a:prstGeom prst="rect">
            <a:avLst/>
          </a:prstGeom>
          <a:noFill/>
          <a:ln w="12700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rgbClr val="FAFAFA"/>
                </a:solidFill>
              </a:rPr>
              <a:t> US-EAST-1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CDBAE4-F30C-0A4A-954F-35765D0FBD18}"/>
              </a:ext>
            </a:extLst>
          </p:cNvPr>
          <p:cNvSpPr/>
          <p:nvPr/>
        </p:nvSpPr>
        <p:spPr>
          <a:xfrm>
            <a:off x="6822740" y="2257062"/>
            <a:ext cx="6678577" cy="4592045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6000" tIns="115200" rIns="146304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40" dirty="0">
                <a:ln w="0"/>
                <a:solidFill>
                  <a:schemeClr val="accent4"/>
                </a:solidFill>
              </a:rPr>
              <a:t>VPC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4C1CABE-4E1A-7D47-8AE3-2680E2912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24633" y="2257063"/>
            <a:ext cx="384047" cy="35049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17F6657-D02A-6743-9570-1FDCD916928D}"/>
              </a:ext>
            </a:extLst>
          </p:cNvPr>
          <p:cNvSpPr/>
          <p:nvPr/>
        </p:nvSpPr>
        <p:spPr>
          <a:xfrm>
            <a:off x="7411737" y="2716341"/>
            <a:ext cx="2600317" cy="3786110"/>
          </a:xfrm>
          <a:prstGeom prst="rect">
            <a:avLst/>
          </a:prstGeom>
          <a:noFill/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304" tIns="146304" rIns="146304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40" dirty="0">
                <a:solidFill>
                  <a:schemeClr val="accent2"/>
                </a:solidFill>
              </a:rPr>
              <a:t>Availability Zone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EDDFAB-54AE-5242-8E3F-1B1708C3DD61}"/>
              </a:ext>
            </a:extLst>
          </p:cNvPr>
          <p:cNvSpPr/>
          <p:nvPr/>
        </p:nvSpPr>
        <p:spPr>
          <a:xfrm>
            <a:off x="10530034" y="2716341"/>
            <a:ext cx="2600317" cy="3786110"/>
          </a:xfrm>
          <a:prstGeom prst="rect">
            <a:avLst/>
          </a:prstGeom>
          <a:noFill/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304" tIns="146304" rIns="146304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40" dirty="0">
                <a:solidFill>
                  <a:schemeClr val="accent2"/>
                </a:solidFill>
              </a:rPr>
              <a:t>Availability Zone 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76DE1E-6F55-3B46-B8BD-EBFC118ED837}"/>
              </a:ext>
            </a:extLst>
          </p:cNvPr>
          <p:cNvSpPr/>
          <p:nvPr/>
        </p:nvSpPr>
        <p:spPr>
          <a:xfrm>
            <a:off x="7623176" y="3174664"/>
            <a:ext cx="2177440" cy="1540016"/>
          </a:xfrm>
          <a:prstGeom prst="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1325" tIns="73152" rIns="146304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40" dirty="0">
                <a:solidFill>
                  <a:schemeClr val="accent4"/>
                </a:solidFill>
              </a:rPr>
              <a:t>Subnet A1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B75F08D-CBA9-D54F-B5D5-9D021F2A74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23176" y="4820827"/>
            <a:ext cx="319055" cy="29117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C25B432-6A1E-8F48-9850-8CA56A7116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23176" y="3174663"/>
            <a:ext cx="319055" cy="29117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188347F-8365-164B-862E-E33C46E272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41472" y="4820827"/>
            <a:ext cx="319055" cy="29117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C46D215-9A54-E644-9894-D92305E9E69D}"/>
              </a:ext>
            </a:extLst>
          </p:cNvPr>
          <p:cNvSpPr/>
          <p:nvPr/>
        </p:nvSpPr>
        <p:spPr>
          <a:xfrm>
            <a:off x="10741472" y="3174664"/>
            <a:ext cx="2177440" cy="1540016"/>
          </a:xfrm>
          <a:prstGeom prst="rect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1325" tIns="73152" rIns="146304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40" dirty="0">
                <a:solidFill>
                  <a:schemeClr val="accent4"/>
                </a:solidFill>
              </a:rPr>
              <a:t>Subnet B1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5237FEA2-E5F9-654B-B792-B65AC6B97B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41472" y="3174663"/>
            <a:ext cx="319055" cy="29117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5247CE1-E50A-774E-ABB4-2287E478033A}"/>
              </a:ext>
            </a:extLst>
          </p:cNvPr>
          <p:cNvSpPr txBox="1"/>
          <p:nvPr/>
        </p:nvSpPr>
        <p:spPr>
          <a:xfrm>
            <a:off x="7685310" y="4385649"/>
            <a:ext cx="205317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40" dirty="0">
                <a:solidFill>
                  <a:schemeClr val="bg1"/>
                </a:solidFill>
              </a:rPr>
              <a:t>10.0.0.0/24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3E73D-B7CC-A441-BEED-E32DD59410B3}"/>
              </a:ext>
            </a:extLst>
          </p:cNvPr>
          <p:cNvSpPr txBox="1"/>
          <p:nvPr/>
        </p:nvSpPr>
        <p:spPr>
          <a:xfrm>
            <a:off x="7685313" y="6053742"/>
            <a:ext cx="205317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40" dirty="0">
                <a:solidFill>
                  <a:schemeClr val="bg1"/>
                </a:solidFill>
              </a:rPr>
              <a:t>10.0.1.0/24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179011-623B-8B49-91AF-AA67FD133BDD}"/>
              </a:ext>
            </a:extLst>
          </p:cNvPr>
          <p:cNvSpPr txBox="1"/>
          <p:nvPr/>
        </p:nvSpPr>
        <p:spPr>
          <a:xfrm>
            <a:off x="10803611" y="4385649"/>
            <a:ext cx="205317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40" dirty="0">
                <a:solidFill>
                  <a:schemeClr val="bg1"/>
                </a:solidFill>
              </a:rPr>
              <a:t>10.0.2.0/24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F59AD9-6633-E54E-B284-F1E3C5FD7233}"/>
              </a:ext>
            </a:extLst>
          </p:cNvPr>
          <p:cNvSpPr txBox="1"/>
          <p:nvPr/>
        </p:nvSpPr>
        <p:spPr>
          <a:xfrm>
            <a:off x="10787707" y="6053742"/>
            <a:ext cx="205317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40" dirty="0">
                <a:solidFill>
                  <a:schemeClr val="bg1"/>
                </a:solidFill>
              </a:rPr>
              <a:t>10.0.3.0/24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01F99F-E21E-C142-AB83-3093477A670B}"/>
              </a:ext>
            </a:extLst>
          </p:cNvPr>
          <p:cNvSpPr txBox="1"/>
          <p:nvPr/>
        </p:nvSpPr>
        <p:spPr>
          <a:xfrm>
            <a:off x="9230622" y="2322689"/>
            <a:ext cx="205317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40" dirty="0">
                <a:solidFill>
                  <a:schemeClr val="bg1"/>
                </a:solidFill>
              </a:rPr>
              <a:t>10.0.0.0/16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EEDC1B-EE70-0846-B0FD-E698FB2538E6}"/>
              </a:ext>
            </a:extLst>
          </p:cNvPr>
          <p:cNvSpPr txBox="1"/>
          <p:nvPr/>
        </p:nvSpPr>
        <p:spPr>
          <a:xfrm>
            <a:off x="7686196" y="3995631"/>
            <a:ext cx="1936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AFAFA"/>
                </a:solidFill>
              </a:rPr>
              <a:t>Instance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91D1E5-0233-2F47-A916-F551E3ADDB77}"/>
              </a:ext>
            </a:extLst>
          </p:cNvPr>
          <p:cNvSpPr txBox="1"/>
          <p:nvPr/>
        </p:nvSpPr>
        <p:spPr>
          <a:xfrm>
            <a:off x="11018432" y="3995631"/>
            <a:ext cx="1936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9D57BDA9-35AA-4943-A59C-E681561F15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44549" y="3513226"/>
            <a:ext cx="419514" cy="41951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8B53FD97-7004-6440-A598-2051D4BEB1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44549" y="5198407"/>
            <a:ext cx="419514" cy="419514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E662CBC7-22C0-F04E-905B-2175F1BC17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50997" y="3513226"/>
            <a:ext cx="419514" cy="419514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3D64A09-72AE-534E-83BE-78F067908A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50997" y="5198407"/>
            <a:ext cx="419514" cy="41951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24AF6AC9-CEFD-4A4B-866E-462F694685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14538" y="1547245"/>
            <a:ext cx="436214" cy="436214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E2C200AD-6E49-7443-A75E-1CE3B3ACB639}"/>
              </a:ext>
            </a:extLst>
          </p:cNvPr>
          <p:cNvGrpSpPr/>
          <p:nvPr/>
        </p:nvGrpSpPr>
        <p:grpSpPr>
          <a:xfrm>
            <a:off x="8549031" y="3174668"/>
            <a:ext cx="2098436" cy="777678"/>
            <a:chOff x="5601305" y="4109506"/>
            <a:chExt cx="2301904" cy="85308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9D86107-FCED-5B4D-BE07-F97FE6388809}"/>
                </a:ext>
              </a:extLst>
            </p:cNvPr>
            <p:cNvSpPr txBox="1"/>
            <p:nvPr/>
          </p:nvSpPr>
          <p:spPr>
            <a:xfrm>
              <a:off x="5601305" y="4618217"/>
              <a:ext cx="2301904" cy="34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40" dirty="0">
                  <a:solidFill>
                    <a:schemeClr val="bg1"/>
                  </a:solidFill>
                </a:rPr>
                <a:t>RTB1</a:t>
              </a:r>
            </a:p>
          </p:txBody>
        </p: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9E3A429B-93F9-B54A-99A8-909CD6A6C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511731" y="4109506"/>
              <a:ext cx="469900" cy="46990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52A33CF-3C01-C747-9E54-955E066DA63A}"/>
              </a:ext>
            </a:extLst>
          </p:cNvPr>
          <p:cNvGrpSpPr/>
          <p:nvPr/>
        </p:nvGrpSpPr>
        <p:grpSpPr>
          <a:xfrm>
            <a:off x="11660340" y="3176221"/>
            <a:ext cx="2098436" cy="777678"/>
            <a:chOff x="5601305" y="4109506"/>
            <a:chExt cx="2301904" cy="85308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DCB6038-7C33-024C-94D8-C7151CEE3F04}"/>
                </a:ext>
              </a:extLst>
            </p:cNvPr>
            <p:cNvSpPr txBox="1"/>
            <p:nvPr/>
          </p:nvSpPr>
          <p:spPr>
            <a:xfrm>
              <a:off x="5601305" y="4618217"/>
              <a:ext cx="2301904" cy="34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40" dirty="0">
                  <a:solidFill>
                    <a:schemeClr val="bg1"/>
                  </a:solidFill>
                </a:rPr>
                <a:t>RTB1</a:t>
              </a:r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B96389C8-3E64-214C-ACF8-2FFB5813F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511731" y="4109506"/>
              <a:ext cx="469900" cy="4699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EC17CB7-E8A5-B541-8351-B2697C53951E}"/>
              </a:ext>
            </a:extLst>
          </p:cNvPr>
          <p:cNvGrpSpPr/>
          <p:nvPr/>
        </p:nvGrpSpPr>
        <p:grpSpPr>
          <a:xfrm>
            <a:off x="8523554" y="4817872"/>
            <a:ext cx="2098436" cy="777678"/>
            <a:chOff x="5601305" y="4109506"/>
            <a:chExt cx="2301904" cy="85308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0BE060-3A86-684E-959E-E9D81329EE19}"/>
                </a:ext>
              </a:extLst>
            </p:cNvPr>
            <p:cNvSpPr txBox="1"/>
            <p:nvPr/>
          </p:nvSpPr>
          <p:spPr>
            <a:xfrm>
              <a:off x="5601305" y="4618217"/>
              <a:ext cx="2301904" cy="34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40" dirty="0">
                  <a:solidFill>
                    <a:schemeClr val="bg1"/>
                  </a:solidFill>
                </a:rPr>
                <a:t>RTB2</a:t>
              </a:r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0E5EF382-4319-5744-8ED1-5EA8AC9E1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511731" y="4109506"/>
              <a:ext cx="469900" cy="46990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5A28600-4F34-7940-B21F-76D0DFBE4A79}"/>
              </a:ext>
            </a:extLst>
          </p:cNvPr>
          <p:cNvGrpSpPr/>
          <p:nvPr/>
        </p:nvGrpSpPr>
        <p:grpSpPr>
          <a:xfrm>
            <a:off x="11634862" y="4819426"/>
            <a:ext cx="2098436" cy="777678"/>
            <a:chOff x="5601305" y="4109506"/>
            <a:chExt cx="2301904" cy="85308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CCC385B-7842-9045-A865-5E263E245786}"/>
                </a:ext>
              </a:extLst>
            </p:cNvPr>
            <p:cNvSpPr txBox="1"/>
            <p:nvPr/>
          </p:nvSpPr>
          <p:spPr>
            <a:xfrm>
              <a:off x="5601305" y="4618217"/>
              <a:ext cx="2301904" cy="34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40" dirty="0">
                  <a:solidFill>
                    <a:schemeClr val="bg1"/>
                  </a:solidFill>
                </a:rPr>
                <a:t>RTB2</a:t>
              </a:r>
            </a:p>
          </p:txBody>
        </p:sp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592F44D9-C963-854D-9381-97F69DBD7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511731" y="4109506"/>
              <a:ext cx="469900" cy="469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2411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BB5B9-9536-214C-9A79-51C72251C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7E990-71A8-3647-9053-8FF1E4D228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721" y="1620013"/>
            <a:ext cx="5918053" cy="5555317"/>
          </a:xfrm>
        </p:spPr>
        <p:txBody>
          <a:bodyPr/>
          <a:lstStyle/>
          <a:p>
            <a:pPr marL="548627" indent="-548627">
              <a:buFont typeface="Arial" panose="020B0604020202020204" pitchFamily="34" charset="0"/>
              <a:buChar char="•"/>
            </a:pPr>
            <a:r>
              <a:rPr lang="en-US" sz="2880" dirty="0"/>
              <a:t>Route Tables direct traffic towards:</a:t>
            </a:r>
          </a:p>
          <a:p>
            <a:pPr marL="1737317" lvl="1" indent="-548627">
              <a:buFont typeface="Arial" panose="020B0604020202020204" pitchFamily="34" charset="0"/>
              <a:buChar char="•"/>
            </a:pPr>
            <a:r>
              <a:rPr lang="en-US" sz="2560" dirty="0"/>
              <a:t>Internet / NAT Gateway</a:t>
            </a:r>
          </a:p>
          <a:p>
            <a:pPr marL="1737317" lvl="1" indent="-548627">
              <a:buFont typeface="Arial" panose="020B0604020202020204" pitchFamily="34" charset="0"/>
              <a:buChar char="•"/>
            </a:pPr>
            <a:r>
              <a:rPr lang="en-US" sz="2560" dirty="0"/>
              <a:t>VPC Endpoints</a:t>
            </a:r>
          </a:p>
          <a:p>
            <a:pPr marL="1737317" lvl="1" indent="-548627">
              <a:buFont typeface="Arial" panose="020B0604020202020204" pitchFamily="34" charset="0"/>
              <a:buChar char="•"/>
            </a:pPr>
            <a:r>
              <a:rPr lang="en-US" sz="2560" dirty="0"/>
              <a:t>VPC Peering / </a:t>
            </a:r>
            <a:br>
              <a:rPr lang="en-US" sz="2560" dirty="0"/>
            </a:br>
            <a:r>
              <a:rPr lang="en-US" sz="2560" dirty="0"/>
              <a:t>AWS Transit Gateway</a:t>
            </a:r>
          </a:p>
          <a:p>
            <a:pPr marL="1737317" lvl="1" indent="-548627">
              <a:buFont typeface="Arial" panose="020B0604020202020204" pitchFamily="34" charset="0"/>
              <a:buChar char="•"/>
            </a:pPr>
            <a:r>
              <a:rPr lang="en-US" sz="2560" dirty="0"/>
              <a:t>VPN Gateway / </a:t>
            </a:r>
            <a:br>
              <a:rPr lang="en-US" sz="2560" dirty="0"/>
            </a:br>
            <a:r>
              <a:rPr lang="en-US" sz="2560" dirty="0"/>
              <a:t>Direct Connect</a:t>
            </a:r>
          </a:p>
          <a:p>
            <a:pPr marL="548627" indent="-548627">
              <a:buFont typeface="Arial" panose="020B0604020202020204" pitchFamily="34" charset="0"/>
              <a:buChar char="•"/>
            </a:pPr>
            <a:r>
              <a:rPr lang="en-US" sz="2880" dirty="0"/>
              <a:t>Subnets are referred to as “Public Subnets” when there is a route to an Internet Gateway</a:t>
            </a:r>
          </a:p>
          <a:p>
            <a:pPr marL="548627" indent="-548627">
              <a:buFont typeface="Arial" panose="020B0604020202020204" pitchFamily="34" charset="0"/>
              <a:buChar char="•"/>
            </a:pPr>
            <a:endParaRPr lang="en-US" sz="2880" dirty="0"/>
          </a:p>
          <a:p>
            <a:pPr marL="548627" indent="-548627">
              <a:buFont typeface="Arial" panose="020B0604020202020204" pitchFamily="34" charset="0"/>
              <a:buChar char="•"/>
            </a:pPr>
            <a:endParaRPr lang="en-US" sz="2880" dirty="0"/>
          </a:p>
          <a:p>
            <a:pPr marL="548627" indent="-548627">
              <a:buFont typeface="Arial" panose="020B0604020202020204" pitchFamily="34" charset="0"/>
              <a:buChar char="•"/>
            </a:pPr>
            <a:endParaRPr lang="en-US" sz="2880" dirty="0"/>
          </a:p>
          <a:p>
            <a:endParaRPr lang="en-US" sz="288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D7C3AA-A107-E544-9915-38FFEC2C4E8C}"/>
              </a:ext>
            </a:extLst>
          </p:cNvPr>
          <p:cNvSpPr/>
          <p:nvPr/>
        </p:nvSpPr>
        <p:spPr>
          <a:xfrm>
            <a:off x="6731347" y="709354"/>
            <a:ext cx="4646736" cy="5985164"/>
          </a:xfrm>
          <a:prstGeom prst="rect">
            <a:avLst/>
          </a:prstGeom>
          <a:noFill/>
          <a:ln w="12700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rgbClr val="FAFAFA"/>
                </a:solidFill>
              </a:rPr>
              <a:t> US-EAST-1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CDBAE4-F30C-0A4A-954F-35765D0FBD18}"/>
              </a:ext>
            </a:extLst>
          </p:cNvPr>
          <p:cNvSpPr/>
          <p:nvPr/>
        </p:nvSpPr>
        <p:spPr>
          <a:xfrm>
            <a:off x="7243924" y="2257064"/>
            <a:ext cx="3625277" cy="3417760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6000" tIns="115200" rIns="146304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40" dirty="0">
                <a:ln w="0"/>
                <a:solidFill>
                  <a:schemeClr val="accent4"/>
                </a:solidFill>
              </a:rPr>
              <a:t>VPC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4C1CABE-4E1A-7D47-8AE3-2680E2912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45818" y="2257063"/>
            <a:ext cx="384047" cy="35049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17F6657-D02A-6743-9570-1FDCD916928D}"/>
              </a:ext>
            </a:extLst>
          </p:cNvPr>
          <p:cNvSpPr/>
          <p:nvPr/>
        </p:nvSpPr>
        <p:spPr>
          <a:xfrm>
            <a:off x="7832920" y="2716341"/>
            <a:ext cx="2600317" cy="2384833"/>
          </a:xfrm>
          <a:prstGeom prst="rect">
            <a:avLst/>
          </a:prstGeom>
          <a:noFill/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304" tIns="146304" rIns="146304" bIns="731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40" dirty="0">
                <a:solidFill>
                  <a:schemeClr val="accent2"/>
                </a:solidFill>
              </a:rPr>
              <a:t>Availability Zone A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24AF6AC9-CEFD-4A4B-866E-462F694685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5721" y="1547245"/>
            <a:ext cx="436214" cy="436214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E2C200AD-6E49-7443-A75E-1CE3B3ACB639}"/>
              </a:ext>
            </a:extLst>
          </p:cNvPr>
          <p:cNvGrpSpPr/>
          <p:nvPr/>
        </p:nvGrpSpPr>
        <p:grpSpPr>
          <a:xfrm>
            <a:off x="8028775" y="3637093"/>
            <a:ext cx="2098436" cy="777678"/>
            <a:chOff x="5601305" y="4109506"/>
            <a:chExt cx="2301904" cy="85308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9D86107-FCED-5B4D-BE07-F97FE6388809}"/>
                </a:ext>
              </a:extLst>
            </p:cNvPr>
            <p:cNvSpPr txBox="1"/>
            <p:nvPr/>
          </p:nvSpPr>
          <p:spPr>
            <a:xfrm>
              <a:off x="5601305" y="4618217"/>
              <a:ext cx="2301904" cy="34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40" dirty="0">
                  <a:solidFill>
                    <a:schemeClr val="bg1"/>
                  </a:solidFill>
                </a:rPr>
                <a:t>RTB1</a:t>
              </a:r>
            </a:p>
          </p:txBody>
        </p: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9E3A429B-93F9-B54A-99A8-909CD6A6C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511731" y="4109506"/>
              <a:ext cx="469900" cy="46990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82F4138-79B2-CC42-9F36-97A592B1F1AF}"/>
              </a:ext>
            </a:extLst>
          </p:cNvPr>
          <p:cNvGrpSpPr/>
          <p:nvPr/>
        </p:nvGrpSpPr>
        <p:grpSpPr>
          <a:xfrm>
            <a:off x="9179433" y="5683195"/>
            <a:ext cx="1978307" cy="808669"/>
            <a:chOff x="6766553" y="51861"/>
            <a:chExt cx="1236442" cy="505418"/>
          </a:xfrm>
        </p:grpSpPr>
        <p:pic>
          <p:nvPicPr>
            <p:cNvPr id="48" name="Graphic 1">
              <a:extLst>
                <a:ext uri="{FF2B5EF4-FFF2-40B4-BE49-F238E27FC236}">
                  <a16:creationId xmlns:a16="http://schemas.microsoft.com/office/drawing/2014/main" id="{E507C2C1-72E0-5949-BD2D-D5D54C3F0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251574" y="51861"/>
              <a:ext cx="266400" cy="266400"/>
            </a:xfrm>
            <a:prstGeom prst="rect">
              <a:avLst/>
            </a:prstGeom>
          </p:spPr>
        </p:pic>
        <p:sp>
          <p:nvSpPr>
            <p:cNvPr id="49" name="TextBox 2">
              <a:extLst>
                <a:ext uri="{FF2B5EF4-FFF2-40B4-BE49-F238E27FC236}">
                  <a16:creationId xmlns:a16="http://schemas.microsoft.com/office/drawing/2014/main" id="{825E24BE-E95E-BB4E-A25B-3E36A5DC09AF}"/>
                </a:ext>
              </a:extLst>
            </p:cNvPr>
            <p:cNvSpPr txBox="1"/>
            <p:nvPr/>
          </p:nvSpPr>
          <p:spPr>
            <a:xfrm>
              <a:off x="6766553" y="376460"/>
              <a:ext cx="1236442" cy="18081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lang="en-US" sz="1280" dirty="0">
                  <a:solidFill>
                    <a:schemeClr val="bg1"/>
                  </a:solidFill>
                </a:rPr>
                <a:t>NAT gateway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79F7E77-FC00-2143-9D5A-EB1CD378A68B}"/>
              </a:ext>
            </a:extLst>
          </p:cNvPr>
          <p:cNvGrpSpPr/>
          <p:nvPr/>
        </p:nvGrpSpPr>
        <p:grpSpPr>
          <a:xfrm>
            <a:off x="7538324" y="5671628"/>
            <a:ext cx="2015448" cy="774858"/>
            <a:chOff x="6887206" y="2657341"/>
            <a:chExt cx="1259655" cy="48428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528A332-7449-DB48-B052-7EFC37D3226F}"/>
                </a:ext>
              </a:extLst>
            </p:cNvPr>
            <p:cNvSpPr txBox="1"/>
            <p:nvPr/>
          </p:nvSpPr>
          <p:spPr>
            <a:xfrm>
              <a:off x="6887206" y="2960808"/>
              <a:ext cx="1259655" cy="180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80" dirty="0">
                  <a:solidFill>
                    <a:schemeClr val="bg1"/>
                  </a:solidFill>
                </a:rPr>
                <a:t>Internet gateway</a:t>
              </a:r>
            </a:p>
          </p:txBody>
        </p:sp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83A93173-92C1-C741-BDDF-89333C4F5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27312" y="2657341"/>
              <a:ext cx="266400" cy="266400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A35970C-C9E2-534A-B358-8593699B44ED}"/>
              </a:ext>
            </a:extLst>
          </p:cNvPr>
          <p:cNvGrpSpPr/>
          <p:nvPr/>
        </p:nvGrpSpPr>
        <p:grpSpPr>
          <a:xfrm>
            <a:off x="8889522" y="4280416"/>
            <a:ext cx="2015448" cy="804908"/>
            <a:chOff x="5571681" y="3396392"/>
            <a:chExt cx="1259655" cy="503068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D1C55B4-8DA6-9D4F-B591-98E5B12E5042}"/>
                </a:ext>
              </a:extLst>
            </p:cNvPr>
            <p:cNvSpPr txBox="1"/>
            <p:nvPr/>
          </p:nvSpPr>
          <p:spPr>
            <a:xfrm>
              <a:off x="5571681" y="3718641"/>
              <a:ext cx="1259655" cy="180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80" dirty="0">
                  <a:solidFill>
                    <a:schemeClr val="bg1"/>
                  </a:solidFill>
                </a:rPr>
                <a:t>Endpoints</a:t>
              </a:r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E47BFA1E-8559-F24B-A15D-8F0D132A0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068308" y="3396392"/>
              <a:ext cx="266400" cy="266400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1DEFEDA-DAC3-564B-8152-F285383F17AD}"/>
              </a:ext>
            </a:extLst>
          </p:cNvPr>
          <p:cNvGrpSpPr/>
          <p:nvPr/>
        </p:nvGrpSpPr>
        <p:grpSpPr>
          <a:xfrm>
            <a:off x="10177851" y="4048798"/>
            <a:ext cx="2542555" cy="746058"/>
            <a:chOff x="6097916" y="2530500"/>
            <a:chExt cx="1589097" cy="46628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5D103DC-B4E3-1F47-A0BF-5AE2AE969A5D}"/>
                </a:ext>
              </a:extLst>
            </p:cNvPr>
            <p:cNvSpPr txBox="1"/>
            <p:nvPr/>
          </p:nvSpPr>
          <p:spPr>
            <a:xfrm>
              <a:off x="6097916" y="2815967"/>
              <a:ext cx="1589097" cy="180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80" dirty="0">
                  <a:solidFill>
                    <a:schemeClr val="bg1"/>
                  </a:solidFill>
                </a:rPr>
                <a:t>VPN gateway</a:t>
              </a:r>
            </a:p>
          </p:txBody>
        </p:sp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7A265A6F-877F-FD4A-A2E9-F4036D688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524568" y="2530500"/>
              <a:ext cx="266400" cy="26640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24ABD90-F689-8C4B-849A-7929DE22EF1D}"/>
              </a:ext>
            </a:extLst>
          </p:cNvPr>
          <p:cNvGrpSpPr/>
          <p:nvPr/>
        </p:nvGrpSpPr>
        <p:grpSpPr>
          <a:xfrm>
            <a:off x="9897245" y="3045172"/>
            <a:ext cx="3683046" cy="681138"/>
            <a:chOff x="5922538" y="1903232"/>
            <a:chExt cx="2301904" cy="42571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3F9F9C6-4B1A-C64D-9B32-14FCE334A21C}"/>
                </a:ext>
              </a:extLst>
            </p:cNvPr>
            <p:cNvSpPr txBox="1"/>
            <p:nvPr/>
          </p:nvSpPr>
          <p:spPr>
            <a:xfrm>
              <a:off x="5922538" y="2148124"/>
              <a:ext cx="2301904" cy="180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80" dirty="0">
                  <a:solidFill>
                    <a:schemeClr val="bg1"/>
                  </a:solidFill>
                </a:rPr>
                <a:t>AWS Direct Connect</a:t>
              </a:r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DACE89B8-ED59-3C4E-A94E-07FCF72EB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524568" y="1903232"/>
              <a:ext cx="266400" cy="2664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0129E02-FFED-EB4A-BD44-7B3C72B7FB07}"/>
              </a:ext>
            </a:extLst>
          </p:cNvPr>
          <p:cNvGrpSpPr/>
          <p:nvPr/>
        </p:nvGrpSpPr>
        <p:grpSpPr>
          <a:xfrm>
            <a:off x="7059887" y="1382395"/>
            <a:ext cx="2542555" cy="877861"/>
            <a:chOff x="4149189" y="863996"/>
            <a:chExt cx="1589097" cy="548663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1A9203C-BEA9-FD49-9C67-B1DF24342A3F}"/>
                </a:ext>
              </a:extLst>
            </p:cNvPr>
            <p:cNvSpPr txBox="1"/>
            <p:nvPr/>
          </p:nvSpPr>
          <p:spPr>
            <a:xfrm>
              <a:off x="4149189" y="863996"/>
              <a:ext cx="1589097" cy="180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80" dirty="0">
                  <a:solidFill>
                    <a:schemeClr val="bg1"/>
                  </a:solidFill>
                </a:rPr>
                <a:t>Peering connection</a:t>
              </a:r>
            </a:p>
          </p:txBody>
        </p:sp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F5732D34-67D9-5C40-8350-47CF16944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810537" y="1146259"/>
              <a:ext cx="266400" cy="266400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D07F741-74EC-054E-AE2E-1772465DAD76}"/>
              </a:ext>
            </a:extLst>
          </p:cNvPr>
          <p:cNvGrpSpPr/>
          <p:nvPr/>
        </p:nvGrpSpPr>
        <p:grpSpPr>
          <a:xfrm>
            <a:off x="8295388" y="1392504"/>
            <a:ext cx="3683046" cy="841189"/>
            <a:chOff x="4810537" y="870314"/>
            <a:chExt cx="2301904" cy="525743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7CB1C80-81D6-9947-BCA4-6A5AFAAE3041}"/>
                </a:ext>
              </a:extLst>
            </p:cNvPr>
            <p:cNvSpPr txBox="1"/>
            <p:nvPr/>
          </p:nvSpPr>
          <p:spPr>
            <a:xfrm>
              <a:off x="4810537" y="870314"/>
              <a:ext cx="2301904" cy="180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80" dirty="0">
                  <a:solidFill>
                    <a:schemeClr val="bg1"/>
                  </a:solidFill>
                </a:rPr>
                <a:t>AWS Transit Gateway </a:t>
              </a:r>
            </a:p>
          </p:txBody>
        </p:sp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7742C3C7-027F-FF4D-A109-7920C80EB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828289" y="1129657"/>
              <a:ext cx="266400" cy="266400"/>
            </a:xfrm>
            <a:prstGeom prst="rect">
              <a:avLst/>
            </a:prstGeom>
          </p:spPr>
        </p:pic>
      </p:grpSp>
      <p:pic>
        <p:nvPicPr>
          <p:cNvPr id="68" name="Graphic 67">
            <a:extLst>
              <a:ext uri="{FF2B5EF4-FFF2-40B4-BE49-F238E27FC236}">
                <a16:creationId xmlns:a16="http://schemas.microsoft.com/office/drawing/2014/main" id="{AEF95BE1-CAE2-4B43-BF5B-E3DC4F84A03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2983678" y="3437000"/>
            <a:ext cx="751840" cy="75184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CC85283-85E5-5043-B562-4869702C3AC1}"/>
              </a:ext>
            </a:extLst>
          </p:cNvPr>
          <p:cNvSpPr txBox="1"/>
          <p:nvPr/>
        </p:nvSpPr>
        <p:spPr>
          <a:xfrm>
            <a:off x="12501398" y="4352149"/>
            <a:ext cx="1716400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40" dirty="0">
                <a:solidFill>
                  <a:schemeClr val="bg1"/>
                </a:solidFill>
              </a:rPr>
              <a:t>Corporate</a:t>
            </a:r>
          </a:p>
          <a:p>
            <a:pPr algn="ctr"/>
            <a:r>
              <a:rPr lang="en-US" sz="2240" dirty="0">
                <a:solidFill>
                  <a:schemeClr val="bg1"/>
                </a:solidFill>
              </a:rPr>
              <a:t>Office</a:t>
            </a: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id="{B36A3470-A1BC-7D46-8AC7-82D96FC6C5E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943730" y="6753826"/>
            <a:ext cx="751840" cy="75184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9FA804BA-C218-414C-B576-ED9BB21E14EA}"/>
              </a:ext>
            </a:extLst>
          </p:cNvPr>
          <p:cNvSpPr txBox="1"/>
          <p:nvPr/>
        </p:nvSpPr>
        <p:spPr>
          <a:xfrm>
            <a:off x="8461450" y="7599388"/>
            <a:ext cx="1716400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40" dirty="0">
                <a:solidFill>
                  <a:schemeClr val="bg1"/>
                </a:solidFill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3657286139"/>
      </p:ext>
    </p:extLst>
  </p:cSld>
  <p:clrMapOvr>
    <a:masterClrMapping/>
  </p:clrMapOvr>
</p:sld>
</file>

<file path=ppt/theme/theme1.xml><?xml version="1.0" encoding="utf-8"?>
<a:theme xmlns:a="http://schemas.openxmlformats.org/drawingml/2006/main" name="DeckTemplate-AWS">
  <a:themeElements>
    <a:clrScheme name="AWS Colors">
      <a:dk1>
        <a:srgbClr val="1D516C"/>
      </a:dk1>
      <a:lt1>
        <a:srgbClr val="FFFFFF"/>
      </a:lt1>
      <a:dk2>
        <a:srgbClr val="1D516C"/>
      </a:dk2>
      <a:lt2>
        <a:srgbClr val="F8F8F8"/>
      </a:lt2>
      <a:accent1>
        <a:srgbClr val="FF9900"/>
      </a:accent1>
      <a:accent2>
        <a:srgbClr val="00A1C9"/>
      </a:accent2>
      <a:accent3>
        <a:srgbClr val="007DBC"/>
      </a:accent3>
      <a:accent4>
        <a:srgbClr val="69AF34"/>
      </a:accent4>
      <a:accent5>
        <a:srgbClr val="EB5F07"/>
      </a:accent5>
      <a:accent6>
        <a:srgbClr val="545B64"/>
      </a:accent6>
      <a:hlink>
        <a:srgbClr val="00E0EA"/>
      </a:hlink>
      <a:folHlink>
        <a:srgbClr val="0069E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597C89A-FD0C-431E-81F6-90225B937683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DeckTemplate_AWS</Template>
  <TotalTime>4506</TotalTime>
  <Words>2035</Words>
  <Application>Microsoft Macintosh PowerPoint</Application>
  <PresentationFormat>Custom</PresentationFormat>
  <Paragraphs>650</Paragraphs>
  <Slides>39</Slides>
  <Notes>14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Amazon Ember</vt:lpstr>
      <vt:lpstr>Amazon Ember Light</vt:lpstr>
      <vt:lpstr>Amazon Ember Medium</vt:lpstr>
      <vt:lpstr>Amazon Ember Regular</vt:lpstr>
      <vt:lpstr>Arial</vt:lpstr>
      <vt:lpstr>Calibri</vt:lpstr>
      <vt:lpstr>Lucida Console</vt:lpstr>
      <vt:lpstr>DeckTemplate-AWS</vt:lpstr>
      <vt:lpstr>PowerPoint Presentation</vt:lpstr>
      <vt:lpstr>Agenda</vt:lpstr>
      <vt:lpstr>Amazon VPC</vt:lpstr>
      <vt:lpstr>PowerPoint Presentation</vt:lpstr>
      <vt:lpstr>VPC IP addressing</vt:lpstr>
      <vt:lpstr>VPC IP addressing considerations</vt:lpstr>
      <vt:lpstr>Subnets</vt:lpstr>
      <vt:lpstr>Routing tables</vt:lpstr>
      <vt:lpstr>Routing</vt:lpstr>
      <vt:lpstr>VPC to internet: Internet Gateway</vt:lpstr>
      <vt:lpstr>VPC to internet: Internet Gateway</vt:lpstr>
      <vt:lpstr>Public IP addressing: Elastic IP Address</vt:lpstr>
      <vt:lpstr>Outbound only traffic: NAT Gateway</vt:lpstr>
      <vt:lpstr>VPC security</vt:lpstr>
      <vt:lpstr>IP FW: Network Access Control List</vt:lpstr>
      <vt:lpstr>Resource FW: Security Groups</vt:lpstr>
      <vt:lpstr>Load balancing</vt:lpstr>
      <vt:lpstr>Horizontal scaling: Elastic Load Balancing</vt:lpstr>
      <vt:lpstr>Types of ELB: NLB / ALB</vt:lpstr>
      <vt:lpstr>VPC connectivity options</vt:lpstr>
      <vt:lpstr>Stay on AWS network: VPC Endpoints</vt:lpstr>
      <vt:lpstr>Connect multiple VPCs: VPC Peering</vt:lpstr>
      <vt:lpstr>Connect multiple VPCs: VPC Peering</vt:lpstr>
      <vt:lpstr>Connect multiple VPCs: VPC Peering at scale</vt:lpstr>
      <vt:lpstr>Multiple VPCs access models – AWS Transit Gateway </vt:lpstr>
      <vt:lpstr>AWS Transit Gateway with AWS site-to-site VPN</vt:lpstr>
      <vt:lpstr>Connect multiple VPCs: Transit Gateway</vt:lpstr>
      <vt:lpstr>Connecting to on-premises</vt:lpstr>
      <vt:lpstr>VPN to AWS: Virtual Private Gateway</vt:lpstr>
      <vt:lpstr>Dedicated link to AWS: AWS Direct Connect</vt:lpstr>
      <vt:lpstr>Dedicated link to AWS: AWS Direct Connect</vt:lpstr>
      <vt:lpstr>Dedicated link to AWS: AWS Direct Connect</vt:lpstr>
      <vt:lpstr>Dedicated link to AWS: AWS Direct Connect</vt:lpstr>
      <vt:lpstr>Connect  at global scale: DX Gateway + Transit Gateway</vt:lpstr>
      <vt:lpstr>Route 53</vt:lpstr>
      <vt:lpstr>How to solve my Domain Names to IP Address? Amazon Route 53</vt:lpstr>
      <vt:lpstr>Anycast instead of DNS: AWS Global Accelerator</vt:lpstr>
      <vt:lpstr>More networking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James Devine</cp:lastModifiedBy>
  <cp:revision>251</cp:revision>
  <cp:lastPrinted>2020-02-05T02:11:07Z</cp:lastPrinted>
  <dcterms:created xsi:type="dcterms:W3CDTF">2016-06-17T18:22:10Z</dcterms:created>
  <dcterms:modified xsi:type="dcterms:W3CDTF">2020-07-08T22:50:11Z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